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40"/>
  </p:notesMasterIdLst>
  <p:handoutMasterIdLst>
    <p:handoutMasterId r:id="rId41"/>
  </p:handoutMasterIdLst>
  <p:sldIdLst>
    <p:sldId id="256" r:id="rId2"/>
    <p:sldId id="292" r:id="rId3"/>
    <p:sldId id="257" r:id="rId4"/>
    <p:sldId id="277" r:id="rId5"/>
    <p:sldId id="276" r:id="rId6"/>
    <p:sldId id="264" r:id="rId7"/>
    <p:sldId id="287" r:id="rId8"/>
    <p:sldId id="278" r:id="rId9"/>
    <p:sldId id="266" r:id="rId10"/>
    <p:sldId id="268" r:id="rId11"/>
    <p:sldId id="275" r:id="rId12"/>
    <p:sldId id="269" r:id="rId13"/>
    <p:sldId id="288" r:id="rId14"/>
    <p:sldId id="291" r:id="rId15"/>
    <p:sldId id="289" r:id="rId16"/>
    <p:sldId id="265" r:id="rId17"/>
    <p:sldId id="270" r:id="rId18"/>
    <p:sldId id="282" r:id="rId19"/>
    <p:sldId id="271" r:id="rId20"/>
    <p:sldId id="283" r:id="rId21"/>
    <p:sldId id="272" r:id="rId22"/>
    <p:sldId id="284" r:id="rId23"/>
    <p:sldId id="273" r:id="rId24"/>
    <p:sldId id="285" r:id="rId25"/>
    <p:sldId id="274" r:id="rId26"/>
    <p:sldId id="286" r:id="rId27"/>
    <p:sldId id="293" r:id="rId28"/>
    <p:sldId id="279" r:id="rId29"/>
    <p:sldId id="262" r:id="rId30"/>
    <p:sldId id="263" r:id="rId31"/>
    <p:sldId id="261" r:id="rId32"/>
    <p:sldId id="294" r:id="rId33"/>
    <p:sldId id="295" r:id="rId34"/>
    <p:sldId id="280" r:id="rId35"/>
    <p:sldId id="267" r:id="rId36"/>
    <p:sldId id="281" r:id="rId37"/>
    <p:sldId id="290" r:id="rId38"/>
    <p:sldId id="296" r:id="rId3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22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r>
              <a:rPr lang="en-US"/>
              <a:t>4/21/2009</a:t>
            </a:r>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945338AA-B3A2-421E-AE47-277B6371BD60}" type="slidenum">
              <a:rPr lang="en-US"/>
              <a:pPr>
                <a:defRPr/>
              </a:pPr>
              <a:t>‹#›</a:t>
            </a:fld>
            <a:endParaRPr lang="en-US"/>
          </a:p>
        </p:txBody>
      </p:sp>
    </p:spTree>
    <p:extLst>
      <p:ext uri="{BB962C8B-B14F-4D97-AF65-F5344CB8AC3E}">
        <p14:creationId xmlns:p14="http://schemas.microsoft.com/office/powerpoint/2010/main" val="377194223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r>
              <a:rPr lang="en-US"/>
              <a:t>4/21/2009</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5F95FE6A-9C34-4940-9D62-8BC24F818F34}" type="slidenum">
              <a:rPr lang="en-US"/>
              <a:pPr>
                <a:defRPr/>
              </a:pPr>
              <a:t>‹#›</a:t>
            </a:fld>
            <a:endParaRPr lang="en-US"/>
          </a:p>
        </p:txBody>
      </p:sp>
    </p:spTree>
    <p:extLst>
      <p:ext uri="{BB962C8B-B14F-4D97-AF65-F5344CB8AC3E}">
        <p14:creationId xmlns:p14="http://schemas.microsoft.com/office/powerpoint/2010/main" val="376809363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56B8A8-AA2F-43F9-B5DD-5E63983C98E8}" type="slidenum">
              <a:rPr lang="en-US" smtClean="0"/>
              <a:pPr fontAlgn="base">
                <a:spcBef>
                  <a:spcPct val="0"/>
                </a:spcBef>
                <a:spcAft>
                  <a:spcPct val="0"/>
                </a:spcAft>
                <a:defRPr/>
              </a:pPr>
              <a:t>1</a:t>
            </a:fld>
            <a:endParaRPr lang="en-US" smtClean="0"/>
          </a:p>
        </p:txBody>
      </p:sp>
      <p:sp>
        <p:nvSpPr>
          <p:cNvPr id="5" name="Date Placeholder 4"/>
          <p:cNvSpPr>
            <a:spLocks noGrp="1"/>
          </p:cNvSpPr>
          <p:nvPr>
            <p:ph type="dt" sz="quarter" idx="1"/>
          </p:nvPr>
        </p:nvSpPr>
        <p:spPr/>
        <p:txBody>
          <a:bodyPr/>
          <a:lstStyle/>
          <a:p>
            <a:pPr>
              <a:defRPr/>
            </a:pPr>
            <a:r>
              <a:rPr lang="en-US"/>
              <a:t>4/21/2009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r>
              <a:rPr lang="en-US" smtClean="0"/>
              <a:t>4/21/2009</a:t>
            </a:r>
            <a:endParaRPr lang="en-US"/>
          </a:p>
        </p:txBody>
      </p:sp>
      <p:sp>
        <p:nvSpPr>
          <p:cNvPr id="5" name="Slide Number Placeholder 4"/>
          <p:cNvSpPr>
            <a:spLocks noGrp="1"/>
          </p:cNvSpPr>
          <p:nvPr>
            <p:ph type="sldNum" sz="quarter" idx="5"/>
          </p:nvPr>
        </p:nvSpPr>
        <p:spPr/>
        <p:txBody>
          <a:bodyPr/>
          <a:lstStyle/>
          <a:p>
            <a:pPr>
              <a:defRPr/>
            </a:pPr>
            <a:fld id="{4C8B3DB0-F2F6-4F71-BADE-AE08D87C036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r>
              <a:rPr lang="en-US" smtClean="0"/>
              <a:t>4/21/2009</a:t>
            </a:r>
            <a:endParaRPr lang="en-US"/>
          </a:p>
        </p:txBody>
      </p:sp>
      <p:sp>
        <p:nvSpPr>
          <p:cNvPr id="5" name="Slide Number Placeholder 4"/>
          <p:cNvSpPr>
            <a:spLocks noGrp="1"/>
          </p:cNvSpPr>
          <p:nvPr>
            <p:ph type="sldNum" sz="quarter" idx="5"/>
          </p:nvPr>
        </p:nvSpPr>
        <p:spPr/>
        <p:txBody>
          <a:bodyPr/>
          <a:lstStyle/>
          <a:p>
            <a:pPr>
              <a:defRPr/>
            </a:pPr>
            <a:fld id="{4C8B3DB0-F2F6-4F71-BADE-AE08D87C036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17C145-1A51-4830-9AA0-CB089B6164A6}" type="slidenum">
              <a:rPr lang="en-US" smtClean="0"/>
              <a:pPr fontAlgn="base">
                <a:spcBef>
                  <a:spcPct val="0"/>
                </a:spcBef>
                <a:spcAft>
                  <a:spcPct val="0"/>
                </a:spcAft>
                <a:defRPr/>
              </a:pPr>
              <a:t>29</a:t>
            </a:fld>
            <a:endParaRPr lang="en-US" smtClean="0"/>
          </a:p>
        </p:txBody>
      </p:sp>
      <p:sp>
        <p:nvSpPr>
          <p:cNvPr id="5" name="Date Placeholder 4"/>
          <p:cNvSpPr>
            <a:spLocks noGrp="1"/>
          </p:cNvSpPr>
          <p:nvPr>
            <p:ph type="dt" sz="quarter" idx="1"/>
          </p:nvPr>
        </p:nvSpPr>
        <p:spPr/>
        <p:txBody>
          <a:bodyPr/>
          <a:lstStyle/>
          <a:p>
            <a:pPr>
              <a:defRPr/>
            </a:pPr>
            <a:r>
              <a:rPr lang="en-US"/>
              <a:t>4/21/2009</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CB0752-F2EC-4A18-9007-3CDB94A661C5}" type="slidenum">
              <a:rPr lang="en-US" smtClean="0"/>
              <a:pPr fontAlgn="base">
                <a:spcBef>
                  <a:spcPct val="0"/>
                </a:spcBef>
                <a:spcAft>
                  <a:spcPct val="0"/>
                </a:spcAft>
                <a:defRPr/>
              </a:pPr>
              <a:t>3</a:t>
            </a:fld>
            <a:endParaRPr lang="en-US" smtClean="0"/>
          </a:p>
        </p:txBody>
      </p:sp>
      <p:sp>
        <p:nvSpPr>
          <p:cNvPr id="5" name="Date Placeholder 4"/>
          <p:cNvSpPr>
            <a:spLocks noGrp="1"/>
          </p:cNvSpPr>
          <p:nvPr>
            <p:ph type="dt" sz="quarter" idx="1"/>
          </p:nvPr>
        </p:nvSpPr>
        <p:spPr/>
        <p:txBody>
          <a:bodyPr/>
          <a:lstStyle/>
          <a:p>
            <a:pPr>
              <a:defRPr/>
            </a:pPr>
            <a:r>
              <a:rPr lang="en-US"/>
              <a:t>4/21/2009</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D5319C-BDAE-48E5-8959-81A0DF28EC51}" type="slidenum">
              <a:rPr lang="en-US" smtClean="0"/>
              <a:pPr fontAlgn="base">
                <a:spcBef>
                  <a:spcPct val="0"/>
                </a:spcBef>
                <a:spcAft>
                  <a:spcPct val="0"/>
                </a:spcAft>
                <a:defRPr/>
              </a:pPr>
              <a:t>30</a:t>
            </a:fld>
            <a:endParaRPr lang="en-US" smtClean="0"/>
          </a:p>
        </p:txBody>
      </p:sp>
      <p:sp>
        <p:nvSpPr>
          <p:cNvPr id="5" name="Date Placeholder 4"/>
          <p:cNvSpPr>
            <a:spLocks noGrp="1"/>
          </p:cNvSpPr>
          <p:nvPr>
            <p:ph type="dt" sz="quarter" idx="1"/>
          </p:nvPr>
        </p:nvSpPr>
        <p:spPr/>
        <p:txBody>
          <a:bodyPr/>
          <a:lstStyle/>
          <a:p>
            <a:pPr>
              <a:defRPr/>
            </a:pPr>
            <a:r>
              <a:rPr lang="en-US"/>
              <a:t>4/21/2009</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EEA5E1-DE33-4C15-9557-2FAB14FF336B}" type="slidenum">
              <a:rPr lang="en-US" smtClean="0"/>
              <a:pPr fontAlgn="base">
                <a:spcBef>
                  <a:spcPct val="0"/>
                </a:spcBef>
                <a:spcAft>
                  <a:spcPct val="0"/>
                </a:spcAft>
                <a:defRPr/>
              </a:pPr>
              <a:t>31</a:t>
            </a:fld>
            <a:endParaRPr lang="en-US" smtClean="0"/>
          </a:p>
        </p:txBody>
      </p:sp>
      <p:sp>
        <p:nvSpPr>
          <p:cNvPr id="5" name="Date Placeholder 4"/>
          <p:cNvSpPr>
            <a:spLocks noGrp="1"/>
          </p:cNvSpPr>
          <p:nvPr>
            <p:ph type="dt" sz="quarter" idx="1"/>
          </p:nvPr>
        </p:nvSpPr>
        <p:spPr/>
        <p:txBody>
          <a:bodyPr/>
          <a:lstStyle/>
          <a:p>
            <a:pPr>
              <a:defRPr/>
            </a:pPr>
            <a:r>
              <a:rPr lang="en-US"/>
              <a:t>4/21/2009</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r>
              <a:rPr lang="en-US" smtClean="0"/>
              <a:t>4/21/2009</a:t>
            </a:r>
            <a:endParaRPr lang="en-US"/>
          </a:p>
        </p:txBody>
      </p:sp>
      <p:sp>
        <p:nvSpPr>
          <p:cNvPr id="5" name="Slide Number Placeholder 4"/>
          <p:cNvSpPr>
            <a:spLocks noGrp="1"/>
          </p:cNvSpPr>
          <p:nvPr>
            <p:ph type="sldNum" sz="quarter" idx="5"/>
          </p:nvPr>
        </p:nvSpPr>
        <p:spPr/>
        <p:txBody>
          <a:bodyPr/>
          <a:lstStyle/>
          <a:p>
            <a:pPr>
              <a:defRPr/>
            </a:pPr>
            <a:fld id="{034C2CBA-8C2E-4AB9-9098-1956F6B71A1C}"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r>
              <a:rPr lang="en-US" smtClean="0"/>
              <a:t>4/21/2009</a:t>
            </a:r>
            <a:endParaRPr lang="en-US"/>
          </a:p>
        </p:txBody>
      </p:sp>
      <p:sp>
        <p:nvSpPr>
          <p:cNvPr id="5" name="Slide Number Placeholder 4"/>
          <p:cNvSpPr>
            <a:spLocks noGrp="1"/>
          </p:cNvSpPr>
          <p:nvPr>
            <p:ph type="sldNum" sz="quarter" idx="5"/>
          </p:nvPr>
        </p:nvSpPr>
        <p:spPr/>
        <p:txBody>
          <a:bodyPr/>
          <a:lstStyle/>
          <a:p>
            <a:pPr>
              <a:defRPr/>
            </a:pPr>
            <a:fld id="{034C2CBA-8C2E-4AB9-9098-1956F6B71A1C}"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r>
              <a:rPr lang="en-US" smtClean="0"/>
              <a:t>4/21/2009</a:t>
            </a:r>
            <a:endParaRPr lang="en-US"/>
          </a:p>
        </p:txBody>
      </p:sp>
      <p:sp>
        <p:nvSpPr>
          <p:cNvPr id="5" name="Slide Number Placeholder 4"/>
          <p:cNvSpPr>
            <a:spLocks noGrp="1"/>
          </p:cNvSpPr>
          <p:nvPr>
            <p:ph type="sldNum" sz="quarter" idx="5"/>
          </p:nvPr>
        </p:nvSpPr>
        <p:spPr/>
        <p:txBody>
          <a:bodyPr/>
          <a:lstStyle/>
          <a:p>
            <a:pPr>
              <a:defRPr/>
            </a:pPr>
            <a:fld id="{48C98637-1BDD-486A-AF95-9928B1A7EBC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r>
              <a:rPr lang="en-US" smtClean="0"/>
              <a:t>4/21/2009</a:t>
            </a:r>
            <a:endParaRPr lang="en-US"/>
          </a:p>
        </p:txBody>
      </p:sp>
      <p:sp>
        <p:nvSpPr>
          <p:cNvPr id="5" name="Slide Number Placeholder 4"/>
          <p:cNvSpPr>
            <a:spLocks noGrp="1"/>
          </p:cNvSpPr>
          <p:nvPr>
            <p:ph type="sldNum" sz="quarter" idx="5"/>
          </p:nvPr>
        </p:nvSpPr>
        <p:spPr/>
        <p:txBody>
          <a:bodyPr/>
          <a:lstStyle/>
          <a:p>
            <a:pPr>
              <a:defRPr/>
            </a:pPr>
            <a:fld id="{48C98637-1BDD-486A-AF95-9928B1A7EBC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4/21/2009</a:t>
            </a:r>
            <a:endParaRPr lang="en-US"/>
          </a:p>
        </p:txBody>
      </p:sp>
      <p:sp>
        <p:nvSpPr>
          <p:cNvPr id="5" name="Slide Number Placeholder 4"/>
          <p:cNvSpPr>
            <a:spLocks noGrp="1"/>
          </p:cNvSpPr>
          <p:nvPr>
            <p:ph type="sldNum" sz="quarter" idx="11"/>
          </p:nvPr>
        </p:nvSpPr>
        <p:spPr/>
        <p:txBody>
          <a:bodyPr/>
          <a:lstStyle/>
          <a:p>
            <a:pPr>
              <a:defRPr/>
            </a:pPr>
            <a:fld id="{5F95FE6A-9C34-4940-9D62-8BC24F818F3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sz="quarter" idx="1"/>
          </p:nvPr>
        </p:nvSpPr>
        <p:spPr/>
        <p:txBody>
          <a:bodyPr/>
          <a:lstStyle/>
          <a:p>
            <a:pPr>
              <a:defRPr/>
            </a:pPr>
            <a:r>
              <a:rPr lang="en-US" smtClean="0"/>
              <a:t>4/21/2009</a:t>
            </a:r>
            <a:endParaRPr lang="en-US"/>
          </a:p>
        </p:txBody>
      </p:sp>
      <p:sp>
        <p:nvSpPr>
          <p:cNvPr id="5" name="Slide Number Placeholder 4"/>
          <p:cNvSpPr>
            <a:spLocks noGrp="1"/>
          </p:cNvSpPr>
          <p:nvPr>
            <p:ph type="sldNum" sz="quarter" idx="5"/>
          </p:nvPr>
        </p:nvSpPr>
        <p:spPr/>
        <p:txBody>
          <a:bodyPr/>
          <a:lstStyle/>
          <a:p>
            <a:pPr>
              <a:defRPr/>
            </a:pPr>
            <a:fld id="{3720D9F4-1382-40A4-A43D-D8AC7417F6B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fld id="{14D1E794-31A4-4AE7-9BA0-BBF20EAF0EFE}" type="datetime1">
              <a:rPr lang="en-US" smtClean="0"/>
              <a:pPr>
                <a:defRPr/>
              </a:pPr>
              <a:t>10/28/11</a:t>
            </a:fld>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E2312260-0614-415F-A6E7-9247F8D4543D}" type="slidenum">
              <a:rPr lang="en-US" smtClean="0"/>
              <a:pPr>
                <a:defRPr/>
              </a:pPr>
              <a:t>‹#›</a:t>
            </a:fld>
            <a:endParaRPr lang="en-US"/>
          </a:p>
        </p:txBody>
      </p:sp>
      <p:sp>
        <p:nvSpPr>
          <p:cNvPr id="18"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US">
              <a:latin typeface="+mn-lt"/>
            </a:endParaRPr>
          </a:p>
        </p:txBody>
      </p:sp>
      <p:pic>
        <p:nvPicPr>
          <p:cNvPr id="20"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21"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65E6A02-6FB0-488F-95CD-16650CD78489}" type="datetime1">
              <a:rPr lang="en-US" smtClean="0"/>
              <a:pPr>
                <a:defRPr/>
              </a:pPr>
              <a:t>10/28/11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F9AC8D-05AE-41C5-9D4D-58370D384930}" type="slidenum">
              <a:rPr lang="en-US" smtClean="0"/>
              <a:pPr>
                <a:defRPr/>
              </a:pPr>
              <a:t>‹#›</a:t>
            </a:fld>
            <a:endParaRPr lang="en-US"/>
          </a:p>
        </p:txBody>
      </p:sp>
      <p:pic>
        <p:nvPicPr>
          <p:cNvPr id="7"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8"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FA033B2-6B26-4627-9DBB-3F4BB8E0F6CA}" type="datetime1">
              <a:rPr lang="en-US" smtClean="0"/>
              <a:pPr>
                <a:defRPr/>
              </a:pPr>
              <a:t>10/28/11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FD08F4-17AE-4C93-81AB-ED6A2AB24F96}" type="slidenum">
              <a:rPr lang="en-US" smtClean="0"/>
              <a:pPr>
                <a:defRPr/>
              </a:pPr>
              <a:t>‹#›</a:t>
            </a:fld>
            <a:endParaRPr lang="en-US"/>
          </a:p>
        </p:txBody>
      </p:sp>
      <p:pic>
        <p:nvPicPr>
          <p:cNvPr id="7"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8"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a:effectLst/>
        </p:spPr>
        <p:txBody>
          <a:bodyPr/>
          <a:lstStyle>
            <a:lvl1pPr>
              <a:defRPr b="1">
                <a:effectLst>
                  <a:outerShdw blurRad="38100" dist="38100" dir="2700000" algn="tl">
                    <a:srgbClr val="000000">
                      <a:alpha val="43137"/>
                    </a:srgbClr>
                  </a:outerShdw>
                </a:effectLst>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905000"/>
            <a:ext cx="8229600" cy="4191000"/>
          </a:xfrm>
        </p:spPr>
        <p:txBody>
          <a:bodyPr/>
          <a:lstStyle>
            <a:lvl2pPr>
              <a:buFont typeface="Wingdings" pitchFamily="2" charset="2"/>
              <a:buChar char="§"/>
              <a:defRPr/>
            </a:lvl2pPr>
            <a:lvl4pPr>
              <a:buFont typeface="Wingdings" pitchFamily="2" charset="2"/>
              <a:buChar char="§"/>
              <a:defRPr/>
            </a:lvl4pPr>
            <a:lvl5pPr>
              <a:buFont typeface="Arial" pitchFamily="34" charset="0"/>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6629400" y="0"/>
            <a:ext cx="957264" cy="457200"/>
          </a:xfrm>
        </p:spPr>
        <p:txBody>
          <a:bodyPr/>
          <a:lstStyle/>
          <a:p>
            <a:fld id="{FF73A6CD-0EFF-4B15-AA55-1B303E5DF58A}" type="datetime1">
              <a:rPr lang="en-US" smtClean="0"/>
              <a:pPr/>
              <a:t>10/28/11</a:t>
            </a:fld>
            <a:endParaRPr lang="en-US"/>
          </a:p>
        </p:txBody>
      </p:sp>
      <p:sp>
        <p:nvSpPr>
          <p:cNvPr id="5" name="Footer Placeholder 4"/>
          <p:cNvSpPr>
            <a:spLocks noGrp="1"/>
          </p:cNvSpPr>
          <p:nvPr>
            <p:ph type="ftr" sz="quarter" idx="11"/>
          </p:nvPr>
        </p:nvSpPr>
        <p:spPr>
          <a:xfrm>
            <a:off x="5257800" y="0"/>
            <a:ext cx="1325880" cy="457200"/>
          </a:xfrm>
        </p:spPr>
        <p:txBody>
          <a:bodyPr/>
          <a:lstStyle/>
          <a:p>
            <a:endParaRPr lang="en-US" dirty="0"/>
          </a:p>
        </p:txBody>
      </p:sp>
      <p:sp>
        <p:nvSpPr>
          <p:cNvPr id="6" name="Slide Number Placeholder 5"/>
          <p:cNvSpPr>
            <a:spLocks noGrp="1"/>
          </p:cNvSpPr>
          <p:nvPr>
            <p:ph type="sldNum" sz="quarter" idx="12"/>
          </p:nvPr>
        </p:nvSpPr>
        <p:spPr/>
        <p:txBody>
          <a:bodyPr/>
          <a:lstStyle>
            <a:lvl1pPr>
              <a:defRPr sz="1600" b="1"/>
            </a:lvl1pPr>
          </a:lstStyle>
          <a:p>
            <a:pPr>
              <a:defRPr/>
            </a:pPr>
            <a:fld id="{D769220C-E123-4A37-BB73-9D4E683FAB00}" type="slidenum">
              <a:rPr lang="en-US" smtClean="0"/>
              <a:pPr>
                <a:defRPr/>
              </a:pPr>
              <a:t>‹#›</a:t>
            </a:fld>
            <a:endParaRPr lang="en-US" dirty="0"/>
          </a:p>
        </p:txBody>
      </p:sp>
      <p:pic>
        <p:nvPicPr>
          <p:cNvPr id="7"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8"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a:effectLst/>
        </p:spPr>
        <p:txBody>
          <a:bodyPr anchor="b">
            <a:noAutofit/>
          </a:bodyPr>
          <a:lstStyle>
            <a:lvl1pPr algn="l">
              <a:buNone/>
              <a:defRPr sz="4800" b="1" cap="none" baseline="0">
                <a:ln w="12700">
                  <a:noFill/>
                </a:ln>
                <a:solidFill>
                  <a:schemeClr val="accent3"/>
                </a:solidFill>
                <a:effectLst>
                  <a:outerShdw blurRad="38100" dist="38100" dir="5400000" algn="tl" rotWithShape="0">
                    <a:srgbClr val="000000">
                      <a:alpha val="25000"/>
                    </a:srgbClr>
                  </a:outerShdw>
                </a:effectLst>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normAutofit/>
          </a:bodyPr>
          <a:lstStyle>
            <a:lvl1pPr marL="45720" indent="0">
              <a:buNone/>
              <a:defRPr sz="24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96F87E60-42D9-4819-911E-A09F98CBB90E}" type="datetime1">
              <a:rPr lang="en-US" smtClean="0"/>
              <a:pPr/>
              <a:t>10/28/11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4D76621-D0B9-45C7-AC2F-1414628A5057}" type="slidenum">
              <a:rPr lang="en-US" smtClean="0"/>
              <a:pPr>
                <a:defRPr/>
              </a:pPr>
              <a:t>‹#›</a:t>
            </a:fld>
            <a:endParaRPr lang="en-US"/>
          </a:p>
        </p:txBody>
      </p:sp>
      <p:pic>
        <p:nvPicPr>
          <p:cNvPr id="7"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8"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C3A3563-B2F7-4999-BAF4-5FCEEC9F3739}" type="datetime1">
              <a:rPr lang="en-US" smtClean="0"/>
              <a:pPr>
                <a:defRPr/>
              </a:pPr>
              <a:t>10/28/11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EDFAF1E-4F79-4271-90EF-0CB5C9677AD3}" type="slidenum">
              <a:rPr lang="en-US" smtClean="0"/>
              <a:pPr>
                <a:defRPr/>
              </a:pPr>
              <a:t>‹#›</a:t>
            </a:fld>
            <a:endParaRPr lang="en-US"/>
          </a:p>
        </p:txBody>
      </p:sp>
      <p:pic>
        <p:nvPicPr>
          <p:cNvPr id="8"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9"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fld id="{C6C8E1D1-B8ED-4DED-AE11-5F2A7A1AD5B0}" type="datetime1">
              <a:rPr lang="en-US" smtClean="0"/>
              <a:pPr>
                <a:defRPr/>
              </a:pPr>
              <a:t>10/28/11</a:t>
            </a:fld>
            <a:endParaRPr lang="en-US"/>
          </a:p>
        </p:txBody>
      </p:sp>
      <p:sp>
        <p:nvSpPr>
          <p:cNvPr id="27" name="Slide Number Placeholder 26"/>
          <p:cNvSpPr>
            <a:spLocks noGrp="1"/>
          </p:cNvSpPr>
          <p:nvPr>
            <p:ph type="sldNum" sz="quarter" idx="11"/>
          </p:nvPr>
        </p:nvSpPr>
        <p:spPr/>
        <p:txBody>
          <a:bodyPr rtlCol="0"/>
          <a:lstStyle/>
          <a:p>
            <a:pPr>
              <a:defRPr/>
            </a:pPr>
            <a:fld id="{AC9B0D23-3A19-499E-9C80-1E43DD70362F}"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endParaRPr lang="en-US"/>
          </a:p>
        </p:txBody>
      </p:sp>
      <p:pic>
        <p:nvPicPr>
          <p:cNvPr id="10"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11"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93015BF-C674-43A2-9B98-AC62CF7E33C0}" type="datetime1">
              <a:rPr lang="en-US" smtClean="0"/>
              <a:pPr/>
              <a:t>10/28/11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0D09633A-B133-4B51-B9D2-AFA62BA0AB98}" type="slidenum">
              <a:rPr lang="en-US" smtClean="0"/>
              <a:pPr>
                <a:defRPr/>
              </a:pPr>
              <a:t>‹#›</a:t>
            </a:fld>
            <a:endParaRPr lang="en-US"/>
          </a:p>
        </p:txBody>
      </p:sp>
      <p:pic>
        <p:nvPicPr>
          <p:cNvPr id="6"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7" name="Rectangle 6"/>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0C38913-AF04-426A-9EE2-3EF6294A9FEB}" type="datetime1">
              <a:rPr lang="en-US" smtClean="0"/>
              <a:pPr>
                <a:defRPr/>
              </a:pPr>
              <a:t>10/28/11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F4B0D62-1B7C-4C60-A145-A04B358E7AC6}" type="slidenum">
              <a:rPr lang="en-US" smtClean="0"/>
              <a:pPr>
                <a:defRPr/>
              </a:pPr>
              <a:t>‹#›</a:t>
            </a:fld>
            <a:endParaRPr lang="en-US"/>
          </a:p>
        </p:txBody>
      </p:sp>
      <p:pic>
        <p:nvPicPr>
          <p:cNvPr id="5" name="Picture 2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6"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7DB1FB6-23F8-4775-8225-4DD26DD43B2C}" type="datetime1">
              <a:rPr lang="en-US" smtClean="0"/>
              <a:pPr>
                <a:defRPr/>
              </a:pPr>
              <a:t>10/28/11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3A20BA-25E3-45C7-9BB2-1B181EF55ACE}" type="slidenum">
              <a:rPr lang="en-US" smtClean="0"/>
              <a:pPr>
                <a:defRPr/>
              </a:pPr>
              <a:t>‹#›</a:t>
            </a:fld>
            <a:endParaRPr lang="en-US"/>
          </a:p>
        </p:txBody>
      </p:sp>
      <p:pic>
        <p:nvPicPr>
          <p:cNvPr id="8"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9"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D0F4674-50CF-430A-9D46-621C1390ECD3}" type="datetime1">
              <a:rPr lang="en-US" smtClean="0"/>
              <a:pPr>
                <a:defRPr/>
              </a:pPr>
              <a:t>10/28/11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0AD0396-A289-456C-BD38-CAF81234EB4A}" type="slidenum">
              <a:rPr lang="en-US" smtClean="0"/>
              <a:pPr>
                <a:defRPr/>
              </a:pPr>
              <a:t>‹#›</a:t>
            </a:fld>
            <a:endParaRPr lang="en-US"/>
          </a:p>
        </p:txBody>
      </p:sp>
      <p:pic>
        <p:nvPicPr>
          <p:cNvPr id="8" name="Picture 1"/>
          <p:cNvPicPr>
            <a:picLocks noChangeAspect="1" noChangeArrowheads="1"/>
          </p:cNvPicPr>
          <p:nvPr userDrawn="1"/>
        </p:nvPicPr>
        <p:blipFill>
          <a:blip r:embed="rId2" cstate="print"/>
          <a:srcRect/>
          <a:stretch>
            <a:fillRect/>
          </a:stretch>
        </p:blipFill>
        <p:spPr bwMode="auto">
          <a:xfrm>
            <a:off x="152400" y="6248400"/>
            <a:ext cx="1855788" cy="457200"/>
          </a:xfrm>
          <a:prstGeom prst="rect">
            <a:avLst/>
          </a:prstGeom>
          <a:noFill/>
          <a:ln w="9525">
            <a:noFill/>
            <a:miter lim="800000"/>
            <a:headEnd/>
            <a:tailEnd/>
          </a:ln>
        </p:spPr>
      </p:pic>
      <p:sp>
        <p:nvSpPr>
          <p:cNvPr id="9"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a:effectLst>
            <a:outerShdw blurRad="50800" dist="38100" dir="2700000" algn="tl" rotWithShape="0">
              <a:prstClr val="black">
                <a:alpha val="40000"/>
              </a:prstClr>
            </a:outerShdw>
          </a:effectLst>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99E108C-D347-49CD-A5C0-912FEB42489F}" type="datetime1">
              <a:rPr lang="en-US" smtClean="0"/>
              <a:pPr/>
              <a:t>10/28/11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87D0D690-339D-44A8-AA82-6E8FE6F88A92}" type="slidenum">
              <a:rPr lang="en-US" smtClean="0"/>
              <a:pPr>
                <a:defRPr/>
              </a:pPr>
              <a:t>‹#›</a:t>
            </a:fld>
            <a:endParaRPr lang="en-US"/>
          </a:p>
        </p:txBody>
      </p:sp>
      <p:pic>
        <p:nvPicPr>
          <p:cNvPr id="20" name="Picture 1"/>
          <p:cNvPicPr>
            <a:picLocks noChangeAspect="1" noChangeArrowheads="1"/>
          </p:cNvPicPr>
          <p:nvPr userDrawn="1"/>
        </p:nvPicPr>
        <p:blipFill>
          <a:blip r:embed="rId13" cstate="print"/>
          <a:srcRect/>
          <a:stretch>
            <a:fillRect/>
          </a:stretch>
        </p:blipFill>
        <p:spPr bwMode="auto">
          <a:xfrm>
            <a:off x="152400" y="6248400"/>
            <a:ext cx="1855788" cy="457200"/>
          </a:xfrm>
          <a:prstGeom prst="rect">
            <a:avLst/>
          </a:prstGeom>
          <a:noFill/>
          <a:ln w="9525">
            <a:noFill/>
            <a:miter lim="800000"/>
            <a:headEnd/>
            <a:tailEnd/>
          </a:ln>
        </p:spPr>
      </p:pic>
      <p:sp>
        <p:nvSpPr>
          <p:cNvPr id="21" name="Rectangle 3"/>
          <p:cNvSpPr>
            <a:spLocks noChangeArrowheads="1"/>
          </p:cNvSpPr>
          <p:nvPr userDrawn="1"/>
        </p:nvSpPr>
        <p:spPr bwMode="auto">
          <a:xfrm>
            <a:off x="7162800" y="6400800"/>
            <a:ext cx="1981200" cy="338138"/>
          </a:xfrm>
          <a:prstGeom prst="rect">
            <a:avLst/>
          </a:prstGeom>
          <a:noFill/>
          <a:ln w="9525">
            <a:noFill/>
            <a:miter lim="800000"/>
            <a:headEnd/>
            <a:tailEnd/>
          </a:ln>
          <a:effectLst/>
        </p:spPr>
        <p:txBody>
          <a:bodyPr anchor="ctr">
            <a:spAutoFit/>
          </a:bodyPr>
          <a:lstStyle/>
          <a:p>
            <a:pPr algn="ctr">
              <a:tabLst>
                <a:tab pos="2971800" algn="ctr"/>
                <a:tab pos="5943600" algn="r"/>
              </a:tabLst>
              <a:defRPr/>
            </a:pPr>
            <a:r>
              <a:rPr lang="en-US" sz="800" b="1" dirty="0">
                <a:latin typeface="Arial" pitchFamily="34" charset="0"/>
                <a:ea typeface="Calibri" pitchFamily="34" charset="0"/>
                <a:cs typeface="Times New Roman" pitchFamily="18" charset="0"/>
              </a:rPr>
              <a:t>AHRQ Contract #HHSA29020060000181</a:t>
            </a:r>
            <a:endParaRPr lang="en-US"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rtl="0" eaLnBrk="1" latinLnBrk="0" hangingPunct="1">
        <a:spcBef>
          <a:spcPct val="0"/>
        </a:spcBef>
        <a:buNone/>
        <a:defRPr kumimoji="0" sz="4000" b="1" kern="1200">
          <a:solidFill>
            <a:schemeClr val="accent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429000"/>
            <a:ext cx="8458200" cy="1470025"/>
          </a:xfrm>
          <a:effectLst>
            <a:outerShdw blurRad="50800" dist="38100" dir="2700000" algn="tl" rotWithShape="0">
              <a:prstClr val="black">
                <a:alpha val="40000"/>
              </a:prstClr>
            </a:outerShdw>
          </a:effectLst>
        </p:spPr>
        <p:txBody>
          <a:bodyPr>
            <a:normAutofit fontScale="90000"/>
          </a:bodyPr>
          <a:lstStyle/>
          <a:p>
            <a:pPr eaLnBrk="1" fontAlgn="auto" hangingPunct="1">
              <a:spcAft>
                <a:spcPts val="0"/>
              </a:spcAft>
              <a:defRPr/>
            </a:pPr>
            <a:r>
              <a:rPr lang="en-US" sz="5300" b="1" dirty="0" smtClean="0"/>
              <a:t>Hospital Preparedness Exercises Resource Guidebook </a:t>
            </a:r>
            <a:r>
              <a:rPr lang="en-US" dirty="0" smtClean="0"/>
              <a:t/>
            </a:r>
            <a:br>
              <a:rPr lang="en-US" dirty="0" smtClean="0"/>
            </a:br>
            <a:r>
              <a:rPr lang="en-US" dirty="0" smtClean="0"/>
              <a:t/>
            </a:r>
            <a:br>
              <a:rPr lang="en-US" dirty="0" smtClean="0"/>
            </a:br>
            <a:endParaRPr lang="en-US" dirty="0"/>
          </a:p>
        </p:txBody>
      </p:sp>
      <p:sp>
        <p:nvSpPr>
          <p:cNvPr id="13315" name="Subtitle 2"/>
          <p:cNvSpPr>
            <a:spLocks noGrp="1"/>
          </p:cNvSpPr>
          <p:nvPr>
            <p:ph type="subTitle" idx="1"/>
          </p:nvPr>
        </p:nvSpPr>
        <p:spPr/>
        <p:txBody>
          <a:bodyPr>
            <a:normAutofit/>
          </a:bodyPr>
          <a:lstStyle/>
          <a:p>
            <a:pPr marL="63500" eaLnBrk="1" hangingPunct="1"/>
            <a:r>
              <a:rPr lang="en-US" b="1" dirty="0" smtClean="0"/>
              <a:t>Final Briefing Meeting </a:t>
            </a:r>
          </a:p>
          <a:p>
            <a:pPr marL="63500" eaLnBrk="1" hangingPunct="1"/>
            <a:r>
              <a:rPr lang="en-US" b="1" dirty="0" smtClean="0"/>
              <a:t>September 11, 2009</a:t>
            </a:r>
          </a:p>
          <a:p>
            <a:pPr marL="63500" eaLnBrk="1" hangingPunct="1"/>
            <a:r>
              <a:rPr lang="en-US" b="1" dirty="0" smtClean="0"/>
              <a:t>Washington, DC</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1: Initial Kickoff Meeting (Summary)</a:t>
            </a:r>
            <a:endParaRPr lang="en-US" dirty="0"/>
          </a:p>
        </p:txBody>
      </p:sp>
      <p:sp>
        <p:nvSpPr>
          <p:cNvPr id="3" name="Content Placeholder 2"/>
          <p:cNvSpPr>
            <a:spLocks noGrp="1"/>
          </p:cNvSpPr>
          <p:nvPr>
            <p:ph idx="1"/>
          </p:nvPr>
        </p:nvSpPr>
        <p:spPr/>
        <p:txBody>
          <a:bodyPr/>
          <a:lstStyle/>
          <a:p>
            <a:r>
              <a:rPr lang="en-US" b="1" dirty="0" smtClean="0"/>
              <a:t>Guidebook:</a:t>
            </a:r>
          </a:p>
          <a:p>
            <a:pPr lvl="1"/>
            <a:r>
              <a:rPr lang="en-US" dirty="0" smtClean="0"/>
              <a:t>Focus on helping hospitals use HSEEP</a:t>
            </a:r>
          </a:p>
          <a:p>
            <a:r>
              <a:rPr lang="en-US" b="1" dirty="0" smtClean="0"/>
              <a:t>Atlas/Database:</a:t>
            </a:r>
          </a:p>
          <a:p>
            <a:pPr lvl="1"/>
            <a:r>
              <a:rPr lang="en-US" dirty="0" smtClean="0"/>
              <a:t>ASPR emphasized wanting a paper version, not electronic database</a:t>
            </a:r>
          </a:p>
          <a:p>
            <a:r>
              <a:rPr lang="en-US" b="1" dirty="0" smtClean="0"/>
              <a:t>Other Decisions</a:t>
            </a:r>
          </a:p>
          <a:p>
            <a:pPr lvl="1"/>
            <a:r>
              <a:rPr lang="en-US" dirty="0" smtClean="0"/>
              <a:t>SME Meeting – December/January</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10</a:t>
            </a:fld>
            <a:endParaRPr lang="en-US"/>
          </a:p>
        </p:txBody>
      </p:sp>
      <p:sp>
        <p:nvSpPr>
          <p:cNvPr id="5" name="TextBox 4"/>
          <p:cNvSpPr txBox="1"/>
          <p:nvPr/>
        </p:nvSpPr>
        <p:spPr>
          <a:xfrm>
            <a:off x="457200" y="838200"/>
            <a:ext cx="1600200" cy="307777"/>
          </a:xfrm>
          <a:prstGeom prst="rect">
            <a:avLst/>
          </a:prstGeom>
          <a:noFill/>
        </p:spPr>
        <p:txBody>
          <a:bodyPr wrap="square" rtlCol="0">
            <a:spAutoFit/>
          </a:bodyPr>
          <a:lstStyle/>
          <a:p>
            <a:r>
              <a:rPr lang="en-US" sz="1400" b="1" dirty="0" smtClean="0">
                <a:latin typeface="+mj-lt"/>
              </a:rPr>
              <a:t>October 2008</a:t>
            </a:r>
            <a:endParaRPr lang="en-US" sz="14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838200"/>
            <a:ext cx="8382000" cy="1066800"/>
          </a:xfrm>
        </p:spPr>
        <p:txBody>
          <a:bodyPr>
            <a:normAutofit fontScale="90000"/>
          </a:bodyPr>
          <a:lstStyle/>
          <a:p>
            <a:r>
              <a:rPr lang="en-US" dirty="0" smtClean="0"/>
              <a:t>Task 4: Development of Materials (Phase I)</a:t>
            </a:r>
          </a:p>
        </p:txBody>
      </p:sp>
      <p:sp>
        <p:nvSpPr>
          <p:cNvPr id="22531" name="Content Placeholder 2"/>
          <p:cNvSpPr>
            <a:spLocks noGrp="1"/>
          </p:cNvSpPr>
          <p:nvPr>
            <p:ph idx="1"/>
          </p:nvPr>
        </p:nvSpPr>
        <p:spPr/>
        <p:txBody>
          <a:bodyPr>
            <a:normAutofit fontScale="77500" lnSpcReduction="20000"/>
          </a:bodyPr>
          <a:lstStyle/>
          <a:p>
            <a:r>
              <a:rPr lang="en-US" dirty="0" smtClean="0"/>
              <a:t>Reviewed Booz Allen Hamilton environmental scan</a:t>
            </a:r>
          </a:p>
          <a:p>
            <a:r>
              <a:rPr lang="en-US" dirty="0" smtClean="0"/>
              <a:t>WMC began development of materials</a:t>
            </a:r>
          </a:p>
          <a:p>
            <a:pPr lvl="1"/>
            <a:r>
              <a:rPr lang="en-US" dirty="0" smtClean="0"/>
              <a:t>HSEEP-focused document, 2 products:</a:t>
            </a:r>
          </a:p>
          <a:p>
            <a:pPr lvl="2"/>
            <a:r>
              <a:rPr lang="en-US" dirty="0" smtClean="0"/>
              <a:t>Guidebook</a:t>
            </a:r>
          </a:p>
          <a:p>
            <a:pPr lvl="2"/>
            <a:r>
              <a:rPr lang="en-US" dirty="0" smtClean="0"/>
              <a:t>Atlas</a:t>
            </a:r>
          </a:p>
          <a:p>
            <a:pPr lvl="1"/>
            <a:r>
              <a:rPr lang="en-US" dirty="0" smtClean="0"/>
              <a:t>Worked with 2 consultants, experienced in hospital preparedness</a:t>
            </a:r>
          </a:p>
          <a:p>
            <a:r>
              <a:rPr lang="en-US" dirty="0" smtClean="0"/>
              <a:t>ASPR/AHRQ Conference call (Feb. 2009)</a:t>
            </a:r>
          </a:p>
          <a:p>
            <a:pPr lvl="1"/>
            <a:r>
              <a:rPr lang="en-US" dirty="0" smtClean="0"/>
              <a:t>Sent  a current draft to AHRQ &amp; ASPR </a:t>
            </a:r>
          </a:p>
          <a:p>
            <a:pPr lvl="2"/>
            <a:r>
              <a:rPr lang="en-US" dirty="0" smtClean="0"/>
              <a:t>Change in ASPR project personnel </a:t>
            </a:r>
          </a:p>
          <a:p>
            <a:pPr lvl="2"/>
            <a:r>
              <a:rPr lang="en-US" dirty="0" smtClean="0"/>
              <a:t>ASPR did not like HSEEP focus  </a:t>
            </a:r>
            <a:r>
              <a:rPr lang="en-US" dirty="0" smtClean="0">
                <a:sym typeface="Wingdings" pitchFamily="2" charset="2"/>
              </a:rPr>
              <a:t> more emphasis on HPP</a:t>
            </a:r>
          </a:p>
          <a:p>
            <a:pPr lvl="2"/>
            <a:r>
              <a:rPr lang="en-US" dirty="0" smtClean="0">
                <a:sym typeface="Wingdings" pitchFamily="2" charset="2"/>
              </a:rPr>
              <a:t>Problematic because the contract is HSEEP focused</a:t>
            </a:r>
          </a:p>
          <a:p>
            <a:pPr lvl="2"/>
            <a:r>
              <a:rPr lang="en-US" dirty="0" smtClean="0">
                <a:sym typeface="Wingdings" pitchFamily="2" charset="2"/>
              </a:rPr>
              <a:t>Temporary stop work order placed on project</a:t>
            </a:r>
            <a:endParaRPr lang="en-US" dirty="0" smtClean="0"/>
          </a:p>
          <a:p>
            <a:pPr lvl="1"/>
            <a:r>
              <a:rPr lang="en-US" dirty="0" smtClean="0"/>
              <a:t>Trouble scheduling the SME Meeting (new ASPR personnel, new administration) </a:t>
            </a:r>
          </a:p>
          <a:p>
            <a:endParaRPr lang="en-US" dirty="0" smtClean="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11</a:t>
            </a:fld>
            <a:endParaRPr lang="en-US"/>
          </a:p>
        </p:txBody>
      </p:sp>
      <p:sp>
        <p:nvSpPr>
          <p:cNvPr id="5" name="TextBox 4"/>
          <p:cNvSpPr txBox="1"/>
          <p:nvPr/>
        </p:nvSpPr>
        <p:spPr>
          <a:xfrm>
            <a:off x="457200" y="838200"/>
            <a:ext cx="2514600" cy="307777"/>
          </a:xfrm>
          <a:prstGeom prst="rect">
            <a:avLst/>
          </a:prstGeom>
          <a:noFill/>
        </p:spPr>
        <p:txBody>
          <a:bodyPr wrap="square" rtlCol="0">
            <a:spAutoFit/>
          </a:bodyPr>
          <a:lstStyle/>
          <a:p>
            <a:r>
              <a:rPr lang="en-US" sz="1400" b="1" dirty="0" smtClean="0">
                <a:latin typeface="+mj-lt"/>
              </a:rPr>
              <a:t>Nov. 2008 – Apr. 2009</a:t>
            </a:r>
            <a:endParaRPr lang="en-US" sz="14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2-3: SME Meeting (Summary)</a:t>
            </a:r>
            <a:endParaRPr lang="en-US" dirty="0"/>
          </a:p>
        </p:txBody>
      </p:sp>
      <p:sp>
        <p:nvSpPr>
          <p:cNvPr id="3" name="Content Placeholder 2"/>
          <p:cNvSpPr>
            <a:spLocks noGrp="1"/>
          </p:cNvSpPr>
          <p:nvPr>
            <p:ph idx="1"/>
          </p:nvPr>
        </p:nvSpPr>
        <p:spPr/>
        <p:txBody>
          <a:bodyPr>
            <a:normAutofit/>
          </a:bodyPr>
          <a:lstStyle/>
          <a:p>
            <a:r>
              <a:rPr lang="en-US" dirty="0" smtClean="0"/>
              <a:t>Participants included:</a:t>
            </a:r>
          </a:p>
          <a:p>
            <a:pPr lvl="1"/>
            <a:r>
              <a:rPr lang="en-US" dirty="0" smtClean="0"/>
              <a:t>Federal </a:t>
            </a:r>
          </a:p>
          <a:p>
            <a:pPr lvl="2"/>
            <a:r>
              <a:rPr lang="en-US" dirty="0" smtClean="0"/>
              <a:t>AHRQ, ASPR/HPP, CDC, DHS/FEMA/HSEEP, VHA)</a:t>
            </a:r>
          </a:p>
          <a:p>
            <a:pPr lvl="1"/>
            <a:r>
              <a:rPr lang="en-US" dirty="0" smtClean="0"/>
              <a:t>State Representatives</a:t>
            </a:r>
          </a:p>
          <a:p>
            <a:pPr lvl="1"/>
            <a:r>
              <a:rPr lang="en-US" dirty="0" smtClean="0"/>
              <a:t>Non-Federal </a:t>
            </a:r>
          </a:p>
          <a:p>
            <a:pPr lvl="2"/>
            <a:r>
              <a:rPr lang="en-US" dirty="0" smtClean="0"/>
              <a:t>Accreditation Organizations, AHA, AMA,  Red Cross, NFPA</a:t>
            </a:r>
          </a:p>
          <a:p>
            <a:pPr lvl="1"/>
            <a:r>
              <a:rPr lang="en-US" dirty="0" smtClean="0"/>
              <a:t>End Users </a:t>
            </a:r>
          </a:p>
          <a:p>
            <a:pPr lvl="2"/>
            <a:r>
              <a:rPr lang="en-US" dirty="0" smtClean="0"/>
              <a:t>Hospital Preparedness Planners, Trainers</a:t>
            </a:r>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2-3: SME Meeting Outcomes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Meeting was a challenging venue to receive feedback from major stakeholders</a:t>
            </a:r>
          </a:p>
          <a:p>
            <a:pPr lvl="1"/>
            <a:r>
              <a:rPr lang="en-US" dirty="0" smtClean="0"/>
              <a:t>Stakeholders all had different perspectives on hospital preparedness</a:t>
            </a:r>
          </a:p>
          <a:p>
            <a:pPr lvl="1"/>
            <a:r>
              <a:rPr lang="en-US" dirty="0" smtClean="0"/>
              <a:t>All wanted their organization to be front &amp; center</a:t>
            </a:r>
          </a:p>
          <a:p>
            <a:r>
              <a:rPr lang="en-US" dirty="0" smtClean="0"/>
              <a:t>Crosswalks: challenging to receive complete approval from all agencies</a:t>
            </a:r>
          </a:p>
          <a:p>
            <a:r>
              <a:rPr lang="en-US" dirty="0" smtClean="0"/>
              <a:t>Many end users commented that the Federal agencies seemed uncoordinated</a:t>
            </a:r>
          </a:p>
          <a:p>
            <a:r>
              <a:rPr lang="en-US" dirty="0" smtClean="0"/>
              <a:t>Participants had trouble differentiating between exercise requirements and overall preparedness</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2-3: SME Meeting (WMC decisions)</a:t>
            </a:r>
            <a:endParaRPr lang="en-US" dirty="0"/>
          </a:p>
        </p:txBody>
      </p:sp>
      <p:sp>
        <p:nvSpPr>
          <p:cNvPr id="3" name="Content Placeholder 2"/>
          <p:cNvSpPr>
            <a:spLocks noGrp="1"/>
          </p:cNvSpPr>
          <p:nvPr>
            <p:ph idx="1"/>
          </p:nvPr>
        </p:nvSpPr>
        <p:spPr/>
        <p:txBody>
          <a:bodyPr>
            <a:normAutofit lnSpcReduction="10000"/>
          </a:bodyPr>
          <a:lstStyle/>
          <a:p>
            <a:r>
              <a:rPr lang="en-US" dirty="0" smtClean="0"/>
              <a:t>Helpful to hear from many stakeholders, yet ASPR/AHRQ and hospital preparedness planners = main clients</a:t>
            </a:r>
          </a:p>
          <a:p>
            <a:r>
              <a:rPr lang="en-US" dirty="0" smtClean="0"/>
              <a:t>Abandoned crosswalks for time being </a:t>
            </a:r>
            <a:r>
              <a:rPr lang="en-US" dirty="0" smtClean="0">
                <a:sym typeface="Wingdings" pitchFamily="2" charset="2"/>
              </a:rPr>
              <a:t></a:t>
            </a:r>
            <a:r>
              <a:rPr lang="en-US" dirty="0" smtClean="0"/>
              <a:t> not enough time to get approval from all organizations</a:t>
            </a:r>
          </a:p>
          <a:p>
            <a:r>
              <a:rPr lang="en-US" dirty="0" smtClean="0"/>
              <a:t>Direction of Materials</a:t>
            </a:r>
          </a:p>
          <a:p>
            <a:pPr lvl="2"/>
            <a:r>
              <a:rPr lang="en-US" b="1" dirty="0" smtClean="0"/>
              <a:t>WMC focus on:</a:t>
            </a:r>
          </a:p>
          <a:p>
            <a:pPr marL="1161288" lvl="2" indent="-457200">
              <a:buFont typeface="+mj-lt"/>
              <a:buAutoNum type="arabicPeriod"/>
            </a:pPr>
            <a:r>
              <a:rPr lang="en-US" b="1" dirty="0" smtClean="0"/>
              <a:t>Honoring contract </a:t>
            </a:r>
          </a:p>
          <a:p>
            <a:pPr marL="1161288" lvl="2" indent="-457200">
              <a:buFont typeface="+mj-lt"/>
              <a:buAutoNum type="arabicPeriod"/>
            </a:pPr>
            <a:r>
              <a:rPr lang="en-US" b="1" dirty="0" smtClean="0"/>
              <a:t>Incorporating ASPR comments</a:t>
            </a:r>
          </a:p>
          <a:p>
            <a:pPr marL="1161288" lvl="2" indent="-457200">
              <a:buFont typeface="+mj-lt"/>
              <a:buAutoNum type="arabicPeriod"/>
            </a:pPr>
            <a:r>
              <a:rPr lang="en-US" b="1" dirty="0" smtClean="0"/>
              <a:t>Create useful product for end users</a:t>
            </a:r>
            <a:endParaRPr lang="en-US" b="1"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458200" cy="1066800"/>
          </a:xfrm>
        </p:spPr>
        <p:txBody>
          <a:bodyPr>
            <a:normAutofit fontScale="90000"/>
          </a:bodyPr>
          <a:lstStyle/>
          <a:p>
            <a:r>
              <a:rPr lang="en-US" dirty="0" smtClean="0"/>
              <a:t>Task 4: Development of Materials (Phase 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WMC overhauled documents after SME Meeting</a:t>
            </a:r>
          </a:p>
          <a:p>
            <a:pPr lvl="1"/>
            <a:r>
              <a:rPr lang="en-US" dirty="0" smtClean="0"/>
              <a:t>Created a simplified version of Guidebook</a:t>
            </a:r>
          </a:p>
          <a:p>
            <a:pPr lvl="1"/>
            <a:r>
              <a:rPr lang="en-US" dirty="0" smtClean="0"/>
              <a:t>Revised Atlas listings</a:t>
            </a:r>
          </a:p>
          <a:p>
            <a:r>
              <a:rPr lang="en-US" dirty="0" smtClean="0"/>
              <a:t>Use-Case Implementation</a:t>
            </a:r>
          </a:p>
          <a:p>
            <a:pPr lvl="1"/>
            <a:r>
              <a:rPr lang="en-US" dirty="0" smtClean="0"/>
              <a:t>Initiated contact with potential use-case sites </a:t>
            </a:r>
          </a:p>
          <a:p>
            <a:pPr lvl="2"/>
            <a:r>
              <a:rPr lang="en-US" dirty="0" smtClean="0"/>
              <a:t>Difficulty utilizing State reps provided by ASPR</a:t>
            </a:r>
          </a:p>
          <a:p>
            <a:pPr lvl="2"/>
            <a:r>
              <a:rPr lang="en-US" b="1" dirty="0" smtClean="0"/>
              <a:t>WMC: Used own network of hospital preparedness planners</a:t>
            </a:r>
          </a:p>
          <a:p>
            <a:pPr lvl="1"/>
            <a:r>
              <a:rPr lang="en-US" dirty="0" smtClean="0"/>
              <a:t>Trouble with aligning with exercise schedules, H1N1 </a:t>
            </a:r>
          </a:p>
          <a:p>
            <a:pPr lvl="2"/>
            <a:r>
              <a:rPr lang="en-US" dirty="0" smtClean="0"/>
              <a:t>Many hospitals did not have the time to participate</a:t>
            </a:r>
          </a:p>
          <a:p>
            <a:pPr lvl="2"/>
            <a:r>
              <a:rPr lang="en-US" dirty="0" smtClean="0"/>
              <a:t>Many also counted H1N1 response to meet exercise req.</a:t>
            </a:r>
          </a:p>
          <a:p>
            <a:pPr lvl="2"/>
            <a:r>
              <a:rPr lang="en-US" b="1" dirty="0" smtClean="0"/>
              <a:t>WMC: Use-Case </a:t>
            </a:r>
            <a:r>
              <a:rPr lang="en-US" b="1" dirty="0" smtClean="0">
                <a:sym typeface="Wingdings" pitchFamily="2" charset="2"/>
              </a:rPr>
              <a:t> Document Review Task Force (DRTF)</a:t>
            </a:r>
            <a:endParaRPr lang="en-US" b="1"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Task 5-6: DRTF Meeting (Summary)</a:t>
            </a:r>
          </a:p>
        </p:txBody>
      </p:sp>
      <p:sp>
        <p:nvSpPr>
          <p:cNvPr id="22531" name="Content Placeholder 2"/>
          <p:cNvSpPr>
            <a:spLocks noGrp="1"/>
          </p:cNvSpPr>
          <p:nvPr>
            <p:ph idx="1"/>
          </p:nvPr>
        </p:nvSpPr>
        <p:spPr/>
        <p:txBody>
          <a:bodyPr>
            <a:normAutofit fontScale="92500" lnSpcReduction="20000"/>
          </a:bodyPr>
          <a:lstStyle/>
          <a:p>
            <a:r>
              <a:rPr lang="en-US" b="1" u="sng" dirty="0" smtClean="0"/>
              <a:t>Goal:</a:t>
            </a:r>
            <a:r>
              <a:rPr lang="en-US" b="1" dirty="0" smtClean="0"/>
              <a:t> </a:t>
            </a:r>
            <a:r>
              <a:rPr lang="en-US" dirty="0" smtClean="0"/>
              <a:t>Opportunity for end-users to review documents and provide feedback related to:</a:t>
            </a:r>
          </a:p>
          <a:p>
            <a:pPr lvl="1"/>
            <a:r>
              <a:rPr lang="en-US" dirty="0" smtClean="0"/>
              <a:t>Usability of the Documents &amp; Atlas</a:t>
            </a:r>
          </a:p>
          <a:p>
            <a:pPr lvl="1"/>
            <a:r>
              <a:rPr lang="en-US" dirty="0" smtClean="0"/>
              <a:t>Gaps in the information</a:t>
            </a:r>
          </a:p>
          <a:p>
            <a:pPr lvl="1"/>
            <a:r>
              <a:rPr lang="en-US" dirty="0" smtClean="0"/>
              <a:t>Incorporating their needs to the documents</a:t>
            </a:r>
          </a:p>
          <a:p>
            <a:pPr lvl="1"/>
            <a:r>
              <a:rPr lang="en-US" dirty="0" smtClean="0"/>
              <a:t>Identifying resources &amp; tools to add to atlas</a:t>
            </a:r>
          </a:p>
          <a:p>
            <a:r>
              <a:rPr lang="en-US" dirty="0" smtClean="0"/>
              <a:t>Five Locations:</a:t>
            </a:r>
          </a:p>
          <a:p>
            <a:pPr marL="1447038" lvl="3" indent="-514350">
              <a:buFont typeface="+mj-lt"/>
              <a:buAutoNum type="arabicPeriod"/>
            </a:pPr>
            <a:r>
              <a:rPr lang="en-US" dirty="0" smtClean="0"/>
              <a:t>Nebraska</a:t>
            </a:r>
          </a:p>
          <a:p>
            <a:pPr marL="1447038" lvl="3" indent="-514350">
              <a:buFont typeface="+mj-lt"/>
              <a:buAutoNum type="arabicPeriod"/>
            </a:pPr>
            <a:r>
              <a:rPr lang="en-US" dirty="0" smtClean="0"/>
              <a:t>New York</a:t>
            </a:r>
          </a:p>
          <a:p>
            <a:pPr marL="1447038" lvl="3" indent="-514350">
              <a:buFont typeface="+mj-lt"/>
              <a:buAutoNum type="arabicPeriod"/>
            </a:pPr>
            <a:r>
              <a:rPr lang="en-US" dirty="0" smtClean="0"/>
              <a:t>Georgia</a:t>
            </a:r>
          </a:p>
          <a:p>
            <a:pPr marL="1447038" lvl="3" indent="-514350">
              <a:buFont typeface="+mj-lt"/>
              <a:buAutoNum type="arabicPeriod"/>
            </a:pPr>
            <a:r>
              <a:rPr lang="en-US" dirty="0" smtClean="0"/>
              <a:t>Washington State (Electronic)</a:t>
            </a:r>
          </a:p>
          <a:p>
            <a:pPr marL="1447038" lvl="3" indent="-514350">
              <a:buFont typeface="+mj-lt"/>
              <a:buAutoNum type="arabicPeriod"/>
            </a:pPr>
            <a:r>
              <a:rPr lang="en-US" dirty="0" smtClean="0"/>
              <a:t>California (Electronic)</a:t>
            </a:r>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#1, Nebraska (June 2009)</a:t>
            </a:r>
            <a:br>
              <a:rPr lang="en-US" dirty="0" smtClean="0"/>
            </a:br>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Participants included:  </a:t>
            </a:r>
          </a:p>
          <a:p>
            <a:pPr lvl="2"/>
            <a:r>
              <a:rPr lang="en-US" dirty="0" smtClean="0"/>
              <a:t>5 critical access, non-accredited hospitals, with approximately 13-25 beds</a:t>
            </a:r>
          </a:p>
          <a:p>
            <a:pPr lvl="2"/>
            <a:r>
              <a:rPr lang="en-US" dirty="0" smtClean="0"/>
              <a:t>1 State representative</a:t>
            </a:r>
          </a:p>
          <a:p>
            <a:pPr lvl="2"/>
            <a:r>
              <a:rPr lang="en-US" dirty="0" smtClean="0"/>
              <a:t>2 from The Center for </a:t>
            </a:r>
            <a:r>
              <a:rPr lang="en-US" dirty="0" err="1" smtClean="0"/>
              <a:t>Biopreparedness</a:t>
            </a:r>
            <a:r>
              <a:rPr lang="en-US" dirty="0" smtClean="0"/>
              <a:t> Education of Creighton University</a:t>
            </a:r>
          </a:p>
          <a:p>
            <a:r>
              <a:rPr lang="en-US" dirty="0" smtClean="0"/>
              <a:t>Challenges included:</a:t>
            </a:r>
          </a:p>
          <a:p>
            <a:pPr lvl="1"/>
            <a:r>
              <a:rPr lang="en-US" dirty="0" smtClean="0"/>
              <a:t>Limited resources, both in funding and staffing</a:t>
            </a:r>
          </a:p>
          <a:p>
            <a:pPr lvl="1"/>
            <a:r>
              <a:rPr lang="en-US" dirty="0" smtClean="0"/>
              <a:t>Lack of executive buy-in</a:t>
            </a:r>
          </a:p>
          <a:p>
            <a:pPr lvl="1"/>
            <a:r>
              <a:rPr lang="en-US" dirty="0" smtClean="0"/>
              <a:t>HSEEP is “too big”, “too complicated”</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#1, Nebraska (June 2009)</a:t>
            </a:r>
            <a:br>
              <a:rPr lang="en-US" dirty="0" smtClean="0"/>
            </a:br>
            <a:r>
              <a:rPr lang="en-US" dirty="0" smtClean="0"/>
              <a:t>Summary of Feedback</a:t>
            </a:r>
            <a:endParaRPr lang="en-US" dirty="0"/>
          </a:p>
        </p:txBody>
      </p:sp>
      <p:sp>
        <p:nvSpPr>
          <p:cNvPr id="3" name="Content Placeholder 2"/>
          <p:cNvSpPr>
            <a:spLocks noGrp="1"/>
          </p:cNvSpPr>
          <p:nvPr>
            <p:ph idx="1"/>
          </p:nvPr>
        </p:nvSpPr>
        <p:spPr/>
        <p:txBody>
          <a:bodyPr>
            <a:normAutofit lnSpcReduction="10000"/>
          </a:bodyPr>
          <a:lstStyle/>
          <a:p>
            <a:r>
              <a:rPr lang="en-US" b="1" dirty="0" smtClean="0"/>
              <a:t>Guidebook</a:t>
            </a:r>
          </a:p>
          <a:p>
            <a:pPr lvl="2"/>
            <a:r>
              <a:rPr lang="en-US" dirty="0" smtClean="0"/>
              <a:t>Non-accredited hospitals still look at Joint Commission standards to guide their exercise planning and preparedness activities</a:t>
            </a:r>
          </a:p>
          <a:p>
            <a:pPr lvl="2"/>
            <a:r>
              <a:rPr lang="en-US" dirty="0" smtClean="0"/>
              <a:t>Level of Information: “Just Right”</a:t>
            </a:r>
          </a:p>
          <a:p>
            <a:r>
              <a:rPr lang="en-US" b="1" dirty="0" smtClean="0"/>
              <a:t>Atlas</a:t>
            </a:r>
          </a:p>
          <a:p>
            <a:pPr lvl="2"/>
            <a:r>
              <a:rPr lang="en-US" dirty="0" smtClean="0"/>
              <a:t>Participants thought listing information was useful</a:t>
            </a:r>
          </a:p>
          <a:p>
            <a:r>
              <a:rPr lang="en-US" b="1" dirty="0" smtClean="0"/>
              <a:t>Database</a:t>
            </a:r>
          </a:p>
          <a:p>
            <a:pPr lvl="2"/>
            <a:r>
              <a:rPr lang="en-US" dirty="0" smtClean="0"/>
              <a:t>Participants thought database was useful</a:t>
            </a:r>
          </a:p>
          <a:p>
            <a:pPr lvl="2"/>
            <a:r>
              <a:rPr lang="en-US" dirty="0" smtClean="0"/>
              <a:t>Concerns about who was going to maintain/host it</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#2, New York (July 2009)</a:t>
            </a:r>
            <a:br>
              <a:rPr lang="en-US" dirty="0" smtClean="0"/>
            </a:br>
            <a:r>
              <a:rPr lang="en-US" dirty="0" smtClean="0"/>
              <a:t>Overview</a:t>
            </a:r>
            <a:endParaRPr lang="en-US" dirty="0"/>
          </a:p>
        </p:txBody>
      </p:sp>
      <p:sp>
        <p:nvSpPr>
          <p:cNvPr id="3" name="Content Placeholder 2"/>
          <p:cNvSpPr>
            <a:spLocks noGrp="1"/>
          </p:cNvSpPr>
          <p:nvPr>
            <p:ph idx="1"/>
          </p:nvPr>
        </p:nvSpPr>
        <p:spPr/>
        <p:txBody>
          <a:bodyPr/>
          <a:lstStyle/>
          <a:p>
            <a:r>
              <a:rPr lang="en-US" dirty="0" smtClean="0"/>
              <a:t>Participants included:  </a:t>
            </a:r>
          </a:p>
          <a:p>
            <a:pPr lvl="2"/>
            <a:r>
              <a:rPr lang="en-US" dirty="0" smtClean="0"/>
              <a:t>7 accredited hospitals/hospital systems, ranging from 190-850 hospital beds</a:t>
            </a:r>
          </a:p>
          <a:p>
            <a:r>
              <a:rPr lang="en-US" dirty="0" smtClean="0"/>
              <a:t>Challenges included:</a:t>
            </a:r>
          </a:p>
          <a:p>
            <a:pPr lvl="1"/>
            <a:r>
              <a:rPr lang="en-US" dirty="0" smtClean="0"/>
              <a:t>HSEEP usage/compliance “not designed for hospitals”</a:t>
            </a:r>
          </a:p>
          <a:p>
            <a:pPr lvl="1"/>
            <a:r>
              <a:rPr lang="en-US" dirty="0" smtClean="0"/>
              <a:t>Trouble making HSEEP “fit”</a:t>
            </a:r>
          </a:p>
          <a:p>
            <a:pPr lvl="2"/>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19</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Team</a:t>
            </a:r>
            <a:endParaRPr lang="en-US" dirty="0"/>
          </a:p>
        </p:txBody>
      </p:sp>
      <p:sp>
        <p:nvSpPr>
          <p:cNvPr id="3" name="Content Placeholder 2"/>
          <p:cNvSpPr>
            <a:spLocks noGrp="1"/>
          </p:cNvSpPr>
          <p:nvPr>
            <p:ph idx="1"/>
          </p:nvPr>
        </p:nvSpPr>
        <p:spPr/>
        <p:txBody>
          <a:bodyPr/>
          <a:lstStyle/>
          <a:p>
            <a:r>
              <a:rPr lang="en-US" b="1" dirty="0" smtClean="0"/>
              <a:t>Principal Investigator: </a:t>
            </a:r>
            <a:r>
              <a:rPr lang="en-US" dirty="0" smtClean="0"/>
              <a:t>Nathaniel </a:t>
            </a:r>
            <a:r>
              <a:rPr lang="en-US" dirty="0" err="1" smtClean="0"/>
              <a:t>Hupert</a:t>
            </a:r>
            <a:r>
              <a:rPr lang="en-US" dirty="0" smtClean="0"/>
              <a:t>, MD, MPH</a:t>
            </a:r>
          </a:p>
          <a:p>
            <a:r>
              <a:rPr lang="en-US" b="1" dirty="0" smtClean="0"/>
              <a:t>Co-Investigator: </a:t>
            </a:r>
            <a:r>
              <a:rPr lang="en-US" dirty="0" smtClean="0"/>
              <a:t>Wei </a:t>
            </a:r>
            <a:r>
              <a:rPr lang="en-US" dirty="0" err="1" smtClean="0"/>
              <a:t>Xiong</a:t>
            </a:r>
            <a:r>
              <a:rPr lang="en-US" dirty="0" smtClean="0"/>
              <a:t>, PhD</a:t>
            </a:r>
          </a:p>
          <a:p>
            <a:r>
              <a:rPr lang="en-US" b="1" dirty="0" smtClean="0"/>
              <a:t>Research Project Manager: </a:t>
            </a:r>
            <a:r>
              <a:rPr lang="en-US" dirty="0" smtClean="0"/>
              <a:t>Melissa Cheung, MPH</a:t>
            </a:r>
          </a:p>
          <a:p>
            <a:r>
              <a:rPr lang="en-US" b="1" dirty="0" smtClean="0"/>
              <a:t>Research Assistant: </a:t>
            </a:r>
            <a:r>
              <a:rPr lang="en-US" dirty="0" err="1" smtClean="0"/>
              <a:t>Anh</a:t>
            </a:r>
            <a:r>
              <a:rPr lang="en-US" dirty="0" smtClean="0"/>
              <a:t>-Thu Vu, MS</a:t>
            </a:r>
          </a:p>
          <a:p>
            <a:r>
              <a:rPr lang="en-US" b="1" dirty="0" smtClean="0"/>
              <a:t>Senior Consultant: </a:t>
            </a:r>
            <a:r>
              <a:rPr lang="en-US" dirty="0" smtClean="0"/>
              <a:t>Doris </a:t>
            </a:r>
            <a:r>
              <a:rPr lang="en-US" dirty="0" err="1" smtClean="0"/>
              <a:t>Varlese</a:t>
            </a:r>
            <a:r>
              <a:rPr lang="en-US" dirty="0" smtClean="0"/>
              <a:t>, Esq.</a:t>
            </a:r>
          </a:p>
          <a:p>
            <a:r>
              <a:rPr lang="en-US" b="1" dirty="0" smtClean="0"/>
              <a:t>Consultant: </a:t>
            </a:r>
            <a:r>
              <a:rPr lang="en-US" dirty="0" smtClean="0"/>
              <a:t>Nicholas </a:t>
            </a:r>
            <a:r>
              <a:rPr lang="en-US" dirty="0" err="1" smtClean="0"/>
              <a:t>Cagliuso</a:t>
            </a:r>
            <a:r>
              <a:rPr lang="en-US" dirty="0" smtClean="0"/>
              <a:t>, MPH</a:t>
            </a:r>
          </a:p>
          <a:p>
            <a:r>
              <a:rPr lang="en-US" b="1" dirty="0" smtClean="0"/>
              <a:t>Consultant: </a:t>
            </a:r>
            <a:r>
              <a:rPr lang="en-US" dirty="0" smtClean="0"/>
              <a:t>Jason </a:t>
            </a:r>
            <a:r>
              <a:rPr lang="en-US" dirty="0" err="1" smtClean="0"/>
              <a:t>Barell</a:t>
            </a:r>
            <a:r>
              <a:rPr lang="en-US" dirty="0" smtClean="0"/>
              <a:t>, MHA</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#2, New York (July 2009)</a:t>
            </a:r>
            <a:br>
              <a:rPr lang="en-US" dirty="0" smtClean="0"/>
            </a:br>
            <a:r>
              <a:rPr lang="en-US" dirty="0" smtClean="0"/>
              <a:t>Summary of Feedback</a:t>
            </a:r>
            <a:endParaRPr lang="en-US" dirty="0"/>
          </a:p>
        </p:txBody>
      </p:sp>
      <p:sp>
        <p:nvSpPr>
          <p:cNvPr id="3" name="Content Placeholder 2"/>
          <p:cNvSpPr>
            <a:spLocks noGrp="1"/>
          </p:cNvSpPr>
          <p:nvPr>
            <p:ph idx="1"/>
          </p:nvPr>
        </p:nvSpPr>
        <p:spPr/>
        <p:txBody>
          <a:bodyPr>
            <a:normAutofit lnSpcReduction="10000"/>
          </a:bodyPr>
          <a:lstStyle/>
          <a:p>
            <a:r>
              <a:rPr lang="en-US" b="1" dirty="0" smtClean="0"/>
              <a:t>Guidebook</a:t>
            </a:r>
          </a:p>
          <a:p>
            <a:pPr lvl="2"/>
            <a:r>
              <a:rPr lang="en-US" dirty="0" smtClean="0"/>
              <a:t>Overall: Useful document</a:t>
            </a:r>
          </a:p>
          <a:p>
            <a:pPr lvl="2"/>
            <a:r>
              <a:rPr lang="en-US" dirty="0" smtClean="0"/>
              <a:t>Wanted a checklist/timeline incorporated</a:t>
            </a:r>
          </a:p>
          <a:p>
            <a:pPr lvl="2"/>
            <a:r>
              <a:rPr lang="en-US" dirty="0" smtClean="0"/>
              <a:t>Wanted more emphasis on HVA &amp; After Action Report</a:t>
            </a:r>
          </a:p>
          <a:p>
            <a:r>
              <a:rPr lang="en-US" b="1" dirty="0" smtClean="0"/>
              <a:t>Atlas</a:t>
            </a:r>
          </a:p>
          <a:p>
            <a:pPr lvl="2"/>
            <a:r>
              <a:rPr lang="en-US" dirty="0" smtClean="0"/>
              <a:t>Thought listing information was useful</a:t>
            </a:r>
          </a:p>
          <a:p>
            <a:pPr lvl="2"/>
            <a:r>
              <a:rPr lang="en-US" dirty="0" smtClean="0"/>
              <a:t>Wanted a better explanation on how to use the atlas</a:t>
            </a:r>
          </a:p>
          <a:p>
            <a:r>
              <a:rPr lang="en-US" b="1" dirty="0" smtClean="0"/>
              <a:t>Database</a:t>
            </a:r>
          </a:p>
          <a:p>
            <a:pPr lvl="2"/>
            <a:r>
              <a:rPr lang="en-US" dirty="0" smtClean="0"/>
              <a:t>Participants highly impressed with electronic database</a:t>
            </a:r>
          </a:p>
          <a:p>
            <a:pPr lvl="2"/>
            <a:r>
              <a:rPr lang="en-US" dirty="0" smtClean="0"/>
              <a:t>Concerns about who was going to maintain/host it</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#3, Georgia (July 2009)</a:t>
            </a:r>
            <a:br>
              <a:rPr lang="en-US" dirty="0" smtClean="0"/>
            </a:br>
            <a:r>
              <a:rPr lang="en-US" dirty="0" smtClean="0"/>
              <a:t>Overview</a:t>
            </a:r>
            <a:endParaRPr lang="en-US" dirty="0"/>
          </a:p>
        </p:txBody>
      </p:sp>
      <p:sp>
        <p:nvSpPr>
          <p:cNvPr id="3" name="Content Placeholder 2"/>
          <p:cNvSpPr>
            <a:spLocks noGrp="1"/>
          </p:cNvSpPr>
          <p:nvPr>
            <p:ph idx="1"/>
          </p:nvPr>
        </p:nvSpPr>
        <p:spPr/>
        <p:txBody>
          <a:bodyPr/>
          <a:lstStyle/>
          <a:p>
            <a:r>
              <a:rPr lang="en-US" dirty="0" smtClean="0"/>
              <a:t>Participants included:</a:t>
            </a:r>
          </a:p>
          <a:p>
            <a:pPr lvl="2"/>
            <a:r>
              <a:rPr lang="en-US" dirty="0" smtClean="0"/>
              <a:t>8 accredited hospitals represented (9 participants total)</a:t>
            </a:r>
          </a:p>
          <a:p>
            <a:r>
              <a:rPr lang="en-US" dirty="0" smtClean="0"/>
              <a:t>Challenges included:</a:t>
            </a:r>
          </a:p>
          <a:p>
            <a:pPr lvl="1"/>
            <a:r>
              <a:rPr lang="en-US" dirty="0" smtClean="0"/>
              <a:t>Concerns with meeting Joint Commission accreditation</a:t>
            </a:r>
          </a:p>
          <a:p>
            <a:pPr lvl="1"/>
            <a:r>
              <a:rPr lang="en-US" dirty="0" smtClean="0"/>
              <a:t>Lack of time when it comes to using HSEEP methodology</a:t>
            </a:r>
          </a:p>
          <a:p>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#3, Georgia (July 2009)</a:t>
            </a:r>
            <a:br>
              <a:rPr lang="en-US" dirty="0" smtClean="0"/>
            </a:br>
            <a:r>
              <a:rPr lang="en-US" dirty="0" smtClean="0"/>
              <a:t>Summary of Feedback</a:t>
            </a:r>
            <a:endParaRPr lang="en-US" dirty="0"/>
          </a:p>
        </p:txBody>
      </p:sp>
      <p:sp>
        <p:nvSpPr>
          <p:cNvPr id="3" name="Content Placeholder 2"/>
          <p:cNvSpPr>
            <a:spLocks noGrp="1"/>
          </p:cNvSpPr>
          <p:nvPr>
            <p:ph idx="1"/>
          </p:nvPr>
        </p:nvSpPr>
        <p:spPr/>
        <p:txBody>
          <a:bodyPr>
            <a:normAutofit/>
          </a:bodyPr>
          <a:lstStyle/>
          <a:p>
            <a:r>
              <a:rPr lang="en-US" b="1" dirty="0" smtClean="0"/>
              <a:t>Guidebook</a:t>
            </a:r>
          </a:p>
          <a:p>
            <a:pPr lvl="2"/>
            <a:r>
              <a:rPr lang="en-US" dirty="0" smtClean="0"/>
              <a:t>Concerns with documents being out-of-date too quickly</a:t>
            </a:r>
          </a:p>
          <a:p>
            <a:pPr lvl="2"/>
            <a:r>
              <a:rPr lang="en-US" dirty="0" smtClean="0"/>
              <a:t>Comprehension Level of Information: “Just Right”</a:t>
            </a:r>
          </a:p>
          <a:p>
            <a:r>
              <a:rPr lang="en-US" b="1" dirty="0" smtClean="0"/>
              <a:t>Atlas</a:t>
            </a:r>
          </a:p>
          <a:p>
            <a:pPr lvl="2"/>
            <a:r>
              <a:rPr lang="en-US" dirty="0" smtClean="0"/>
              <a:t>Liked the way information was presented</a:t>
            </a:r>
          </a:p>
          <a:p>
            <a:r>
              <a:rPr lang="en-US" b="1" dirty="0" smtClean="0"/>
              <a:t>Database</a:t>
            </a:r>
          </a:p>
          <a:p>
            <a:pPr lvl="2"/>
            <a:r>
              <a:rPr lang="en-US" dirty="0" smtClean="0"/>
              <a:t>Participants highly impressed with database</a:t>
            </a:r>
          </a:p>
          <a:p>
            <a:pPr lvl="2"/>
            <a:r>
              <a:rPr lang="en-US" dirty="0" smtClean="0"/>
              <a:t>Make it less jargon-heavy</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#4, WA State (Aug. 2009)</a:t>
            </a:r>
            <a:br>
              <a:rPr lang="en-US" dirty="0" smtClean="0"/>
            </a:br>
            <a:r>
              <a:rPr lang="en-US" dirty="0" smtClean="0"/>
              <a:t>Overview</a:t>
            </a:r>
            <a:endParaRPr lang="en-US" dirty="0"/>
          </a:p>
        </p:txBody>
      </p:sp>
      <p:sp>
        <p:nvSpPr>
          <p:cNvPr id="3" name="Content Placeholder 2"/>
          <p:cNvSpPr>
            <a:spLocks noGrp="1"/>
          </p:cNvSpPr>
          <p:nvPr>
            <p:ph idx="1"/>
          </p:nvPr>
        </p:nvSpPr>
        <p:spPr/>
        <p:txBody>
          <a:bodyPr/>
          <a:lstStyle/>
          <a:p>
            <a:r>
              <a:rPr lang="en-US" dirty="0" smtClean="0"/>
              <a:t>Participants included:</a:t>
            </a:r>
          </a:p>
          <a:p>
            <a:pPr lvl="1"/>
            <a:r>
              <a:rPr lang="en-US" dirty="0" smtClean="0"/>
              <a:t>3 hospitals represented</a:t>
            </a:r>
          </a:p>
          <a:p>
            <a:pPr lvl="1"/>
            <a:r>
              <a:rPr lang="en-US" dirty="0" smtClean="0"/>
              <a:t>1 State representative</a:t>
            </a:r>
          </a:p>
          <a:p>
            <a:r>
              <a:rPr lang="en-US" dirty="0" smtClean="0"/>
              <a:t>Challenges included:</a:t>
            </a:r>
          </a:p>
          <a:p>
            <a:pPr lvl="1"/>
            <a:r>
              <a:rPr lang="en-US" dirty="0" smtClean="0"/>
              <a:t>Linking the Target Capabilities List to exercises</a:t>
            </a:r>
          </a:p>
          <a:p>
            <a:pPr lvl="1"/>
            <a:r>
              <a:rPr lang="en-US" dirty="0" smtClean="0"/>
              <a:t>HSEEP Compliance</a:t>
            </a:r>
          </a:p>
          <a:p>
            <a:pPr lvl="2"/>
            <a:r>
              <a:rPr lang="en-US" dirty="0" smtClean="0"/>
              <a:t>Too much paperwork</a:t>
            </a:r>
          </a:p>
          <a:p>
            <a:pPr lvl="2"/>
            <a:r>
              <a:rPr lang="en-US" dirty="0" smtClean="0"/>
              <a:t>Do not have time to follow the HSEEP timeline/format</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#4, WA State (Aug. 2009)</a:t>
            </a:r>
            <a:br>
              <a:rPr lang="en-US" dirty="0" smtClean="0"/>
            </a:br>
            <a:r>
              <a:rPr lang="en-US" dirty="0" smtClean="0"/>
              <a:t>Summary of Feedback</a:t>
            </a:r>
            <a:endParaRPr lang="en-US" dirty="0"/>
          </a:p>
        </p:txBody>
      </p:sp>
      <p:sp>
        <p:nvSpPr>
          <p:cNvPr id="3" name="Content Placeholder 2"/>
          <p:cNvSpPr>
            <a:spLocks noGrp="1"/>
          </p:cNvSpPr>
          <p:nvPr>
            <p:ph idx="1"/>
          </p:nvPr>
        </p:nvSpPr>
        <p:spPr/>
        <p:txBody>
          <a:bodyPr>
            <a:normAutofit lnSpcReduction="10000"/>
          </a:bodyPr>
          <a:lstStyle/>
          <a:p>
            <a:r>
              <a:rPr lang="en-US" b="1" dirty="0" smtClean="0"/>
              <a:t>Guidebook</a:t>
            </a:r>
          </a:p>
          <a:p>
            <a:pPr lvl="2"/>
            <a:r>
              <a:rPr lang="en-US" dirty="0" smtClean="0"/>
              <a:t>Overall the guidebook: “great,” compact HSEEP reference guide</a:t>
            </a:r>
          </a:p>
          <a:p>
            <a:pPr lvl="2"/>
            <a:r>
              <a:rPr lang="en-US" dirty="0" smtClean="0"/>
              <a:t>All participants rated guidebook more useful than other HSEEP material</a:t>
            </a:r>
          </a:p>
          <a:p>
            <a:r>
              <a:rPr lang="en-US" b="1" dirty="0" smtClean="0"/>
              <a:t>Atlas</a:t>
            </a:r>
          </a:p>
          <a:p>
            <a:pPr lvl="2"/>
            <a:r>
              <a:rPr lang="en-US" dirty="0" smtClean="0"/>
              <a:t>Rated level of information: “Just Right”</a:t>
            </a:r>
          </a:p>
          <a:p>
            <a:r>
              <a:rPr lang="en-US" b="1" dirty="0" smtClean="0"/>
              <a:t>Database</a:t>
            </a:r>
          </a:p>
          <a:p>
            <a:pPr lvl="2"/>
            <a:r>
              <a:rPr lang="en-US" dirty="0" smtClean="0"/>
              <a:t>Participants highly impressed with database</a:t>
            </a:r>
          </a:p>
          <a:p>
            <a:pPr lvl="2"/>
            <a:r>
              <a:rPr lang="en-US" dirty="0" smtClean="0"/>
              <a:t>Concerns about who was going to maintain/host it</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#5, California (Aug. 2009)</a:t>
            </a:r>
            <a:br>
              <a:rPr lang="en-US" dirty="0" smtClean="0"/>
            </a:br>
            <a:r>
              <a:rPr lang="en-US" dirty="0" smtClean="0"/>
              <a:t>Overview</a:t>
            </a:r>
            <a:endParaRPr lang="en-US" dirty="0"/>
          </a:p>
        </p:txBody>
      </p:sp>
      <p:sp>
        <p:nvSpPr>
          <p:cNvPr id="3" name="Content Placeholder 2"/>
          <p:cNvSpPr>
            <a:spLocks noGrp="1"/>
          </p:cNvSpPr>
          <p:nvPr>
            <p:ph idx="1"/>
          </p:nvPr>
        </p:nvSpPr>
        <p:spPr/>
        <p:txBody>
          <a:bodyPr/>
          <a:lstStyle/>
          <a:p>
            <a:r>
              <a:rPr lang="en-US" dirty="0" smtClean="0"/>
              <a:t>Participants included:</a:t>
            </a:r>
          </a:p>
          <a:p>
            <a:pPr lvl="1"/>
            <a:r>
              <a:rPr lang="en-US" dirty="0" smtClean="0"/>
              <a:t>7 accredited hospitals (6 Joint Commission, 1 AOA)</a:t>
            </a:r>
          </a:p>
          <a:p>
            <a:pPr lvl="1"/>
            <a:r>
              <a:rPr lang="en-US" dirty="0" smtClean="0"/>
              <a:t>1 representative from the CA Hospital Association</a:t>
            </a:r>
          </a:p>
          <a:p>
            <a:pPr lvl="1"/>
            <a:r>
              <a:rPr lang="en-US" dirty="0" smtClean="0"/>
              <a:t>1 State representative</a:t>
            </a:r>
          </a:p>
          <a:p>
            <a:r>
              <a:rPr lang="en-US" dirty="0" smtClean="0"/>
              <a:t>Challenges included:</a:t>
            </a:r>
          </a:p>
          <a:p>
            <a:pPr lvl="1"/>
            <a:r>
              <a:rPr lang="en-US" dirty="0" smtClean="0"/>
              <a:t>Lack of people to conduct exercises</a:t>
            </a:r>
          </a:p>
          <a:p>
            <a:pPr lvl="1"/>
            <a:r>
              <a:rPr lang="en-US" dirty="0" smtClean="0"/>
              <a:t>No time to train staff</a:t>
            </a:r>
          </a:p>
          <a:p>
            <a:pPr lvl="1"/>
            <a:r>
              <a:rPr lang="en-US" dirty="0" smtClean="0"/>
              <a:t>Hospital preparedness planners  wear many hats</a:t>
            </a:r>
          </a:p>
          <a:p>
            <a:pPr lvl="1"/>
            <a:r>
              <a:rPr lang="en-US" dirty="0" smtClean="0"/>
              <a:t>HSSEP not hospital friendly, overwhelming, does not fit</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5-6: DRTF #5, California (Aug. 2009)</a:t>
            </a:r>
            <a:br>
              <a:rPr lang="en-US" dirty="0" smtClean="0"/>
            </a:br>
            <a:r>
              <a:rPr lang="en-US" dirty="0" smtClean="0"/>
              <a:t>Summary of Feedback</a:t>
            </a:r>
            <a:endParaRPr lang="en-US" dirty="0"/>
          </a:p>
        </p:txBody>
      </p:sp>
      <p:sp>
        <p:nvSpPr>
          <p:cNvPr id="3" name="Content Placeholder 2"/>
          <p:cNvSpPr>
            <a:spLocks noGrp="1"/>
          </p:cNvSpPr>
          <p:nvPr>
            <p:ph idx="1"/>
          </p:nvPr>
        </p:nvSpPr>
        <p:spPr/>
        <p:txBody>
          <a:bodyPr>
            <a:normAutofit/>
          </a:bodyPr>
          <a:lstStyle/>
          <a:p>
            <a:r>
              <a:rPr lang="en-US" b="1" dirty="0" smtClean="0"/>
              <a:t>Guidebook</a:t>
            </a:r>
          </a:p>
          <a:p>
            <a:pPr lvl="2"/>
            <a:r>
              <a:rPr lang="en-US" dirty="0" smtClean="0"/>
              <a:t>Found more useful reading guidebook than sitting in an HSEEP course</a:t>
            </a:r>
          </a:p>
          <a:p>
            <a:r>
              <a:rPr lang="en-US" b="1" dirty="0" smtClean="0"/>
              <a:t>Atlas</a:t>
            </a:r>
          </a:p>
          <a:p>
            <a:pPr lvl="2"/>
            <a:r>
              <a:rPr lang="en-US" dirty="0" smtClean="0"/>
              <a:t>Almost all participants reported that they could see themselves using the atlas in exercise planning, conduct, or evaluation</a:t>
            </a:r>
          </a:p>
          <a:p>
            <a:r>
              <a:rPr lang="en-US" b="1" dirty="0" smtClean="0"/>
              <a:t>Database</a:t>
            </a:r>
          </a:p>
          <a:p>
            <a:pPr lvl="2"/>
            <a:r>
              <a:rPr lang="en-US" dirty="0" smtClean="0"/>
              <a:t>Participants really impressed with database</a:t>
            </a:r>
          </a:p>
          <a:p>
            <a:pPr lvl="2"/>
            <a:r>
              <a:rPr lang="en-US" dirty="0" smtClean="0"/>
              <a:t>Concerns about who was going to maintain/host it</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7-8</a:t>
            </a:r>
            <a:endParaRPr lang="en-US" dirty="0"/>
          </a:p>
        </p:txBody>
      </p:sp>
      <p:sp>
        <p:nvSpPr>
          <p:cNvPr id="3" name="Content Placeholder 2"/>
          <p:cNvSpPr>
            <a:spLocks noGrp="1"/>
          </p:cNvSpPr>
          <p:nvPr>
            <p:ph idx="1"/>
          </p:nvPr>
        </p:nvSpPr>
        <p:spPr/>
        <p:txBody>
          <a:bodyPr/>
          <a:lstStyle/>
          <a:p>
            <a:r>
              <a:rPr lang="en-US" dirty="0" smtClean="0"/>
              <a:t>Final Briefing (today)</a:t>
            </a:r>
          </a:p>
          <a:p>
            <a:r>
              <a:rPr lang="en-US" dirty="0" smtClean="0"/>
              <a:t>Final Report, in progress</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Deliverables (Walkthrough)</a:t>
            </a:r>
            <a:endParaRPr lang="en-US" dirty="0"/>
          </a:p>
        </p:txBody>
      </p:sp>
      <p:sp>
        <p:nvSpPr>
          <p:cNvPr id="3" name="Text Placeholder 2"/>
          <p:cNvSpPr>
            <a:spLocks noGrp="1"/>
          </p:cNvSpPr>
          <p:nvPr>
            <p:ph type="body" idx="1"/>
          </p:nvPr>
        </p:nvSpPr>
        <p:spPr/>
        <p:txBody>
          <a:bodyPr/>
          <a:lstStyle/>
          <a:p>
            <a:r>
              <a:rPr lang="en-US" dirty="0" smtClean="0">
                <a:sym typeface="Wingdings" pitchFamily="2" charset="2"/>
              </a:rPr>
              <a:t> </a:t>
            </a:r>
            <a:r>
              <a:rPr lang="en-US" dirty="0" smtClean="0"/>
              <a:t>Atlas, Database, Guidebook, Pocket Guidebook</a:t>
            </a:r>
          </a:p>
        </p:txBody>
      </p:sp>
      <p:sp>
        <p:nvSpPr>
          <p:cNvPr id="4" name="Slide Number Placeholder 3"/>
          <p:cNvSpPr>
            <a:spLocks noGrp="1"/>
          </p:cNvSpPr>
          <p:nvPr>
            <p:ph type="sldNum" sz="quarter" idx="12"/>
          </p:nvPr>
        </p:nvSpPr>
        <p:spPr/>
        <p:txBody>
          <a:bodyPr/>
          <a:lstStyle/>
          <a:p>
            <a:pPr>
              <a:defRPr/>
            </a:pPr>
            <a:fld id="{64D76621-D0B9-45C7-AC2F-1414628A5057}" type="slidenum">
              <a:rPr lang="en-US" smtClean="0"/>
              <a:pPr>
                <a:defRPr/>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Role of the Atlas of Resources &amp; Tools</a:t>
            </a:r>
            <a:endParaRPr lang="en-US" dirty="0"/>
          </a:p>
        </p:txBody>
      </p:sp>
      <p:sp>
        <p:nvSpPr>
          <p:cNvPr id="20483" name="Content Placeholder 2"/>
          <p:cNvSpPr>
            <a:spLocks noGrp="1"/>
          </p:cNvSpPr>
          <p:nvPr>
            <p:ph idx="1"/>
          </p:nvPr>
        </p:nvSpPr>
        <p:spPr/>
        <p:txBody>
          <a:bodyPr>
            <a:normAutofit lnSpcReduction="10000"/>
          </a:bodyPr>
          <a:lstStyle/>
          <a:p>
            <a:pPr eaLnBrk="1" hangingPunct="1"/>
            <a:r>
              <a:rPr lang="en-US" dirty="0" smtClean="0"/>
              <a:t>Compendium of the available resources and tools related to planning, conducting, and evaluating hospital preparedness exercises</a:t>
            </a:r>
          </a:p>
          <a:p>
            <a:pPr lvl="1"/>
            <a:r>
              <a:rPr lang="en-US" dirty="0" smtClean="0"/>
              <a:t>Denotes what resources and tools may be useful in meeting certain requirements</a:t>
            </a:r>
          </a:p>
          <a:p>
            <a:pPr lvl="1"/>
            <a:r>
              <a:rPr lang="en-US" dirty="0" smtClean="0"/>
              <a:t>Incorporates HPP &amp; HSEEP resources and tools</a:t>
            </a:r>
          </a:p>
          <a:p>
            <a:pPr eaLnBrk="1" hangingPunct="1"/>
            <a:r>
              <a:rPr lang="en-US" dirty="0" smtClean="0"/>
              <a:t>Helps hospital preparedness exercise coordinators save time</a:t>
            </a:r>
          </a:p>
          <a:p>
            <a:pPr lvl="1"/>
            <a:r>
              <a:rPr lang="en-US" dirty="0" smtClean="0"/>
              <a:t>Do not have develop new tools, can tailor existing resources &amp; tools to fit needs</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29</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85800"/>
            <a:ext cx="8229600" cy="1066800"/>
          </a:xfrm>
        </p:spPr>
        <p:txBody>
          <a:bodyPr/>
          <a:lstStyle/>
          <a:p>
            <a:pPr eaLnBrk="1" hangingPunct="1"/>
            <a:r>
              <a:rPr lang="en-US" b="1" dirty="0" smtClean="0"/>
              <a:t>Overview of Final Briefing</a:t>
            </a:r>
          </a:p>
        </p:txBody>
      </p:sp>
      <p:sp>
        <p:nvSpPr>
          <p:cNvPr id="14339" name="Content Placeholder 2"/>
          <p:cNvSpPr>
            <a:spLocks noGrp="1"/>
          </p:cNvSpPr>
          <p:nvPr>
            <p:ph idx="1"/>
          </p:nvPr>
        </p:nvSpPr>
        <p:spPr>
          <a:xfrm>
            <a:off x="457200" y="1600200"/>
            <a:ext cx="8229600" cy="4724400"/>
          </a:xfrm>
        </p:spPr>
        <p:txBody>
          <a:bodyPr>
            <a:normAutofit lnSpcReduction="10000"/>
          </a:bodyPr>
          <a:lstStyle/>
          <a:p>
            <a:pPr eaLnBrk="1" hangingPunct="1"/>
            <a:r>
              <a:rPr lang="en-US" dirty="0" smtClean="0"/>
              <a:t>Introduction</a:t>
            </a:r>
          </a:p>
          <a:p>
            <a:pPr eaLnBrk="1" hangingPunct="1"/>
            <a:r>
              <a:rPr lang="en-US" dirty="0" smtClean="0"/>
              <a:t>Project Methodology/Results</a:t>
            </a:r>
          </a:p>
          <a:p>
            <a:pPr lvl="2" eaLnBrk="1" hangingPunct="1"/>
            <a:r>
              <a:rPr lang="en-US" dirty="0" smtClean="0"/>
              <a:t>Initial Kick Off Meeting</a:t>
            </a:r>
          </a:p>
          <a:p>
            <a:pPr lvl="2" eaLnBrk="1" hangingPunct="1"/>
            <a:r>
              <a:rPr lang="en-US" dirty="0" smtClean="0"/>
              <a:t>Subject Matter Expert (SME) Meeting</a:t>
            </a:r>
          </a:p>
          <a:p>
            <a:pPr lvl="2" eaLnBrk="1" hangingPunct="1"/>
            <a:r>
              <a:rPr lang="en-US" dirty="0" smtClean="0"/>
              <a:t>Document Review Task Force (DRTF) Meetings</a:t>
            </a:r>
          </a:p>
          <a:p>
            <a:pPr lvl="2" eaLnBrk="1" hangingPunct="1"/>
            <a:r>
              <a:rPr lang="en-US" dirty="0" smtClean="0"/>
              <a:t>Incorporation of Comments</a:t>
            </a:r>
          </a:p>
          <a:p>
            <a:pPr eaLnBrk="1" hangingPunct="1"/>
            <a:r>
              <a:rPr lang="en-US" dirty="0" smtClean="0"/>
              <a:t>Project Deliverables (Walk Through)</a:t>
            </a:r>
          </a:p>
          <a:p>
            <a:pPr lvl="2" eaLnBrk="1" hangingPunct="1"/>
            <a:r>
              <a:rPr lang="en-US" dirty="0" smtClean="0"/>
              <a:t>Atlas</a:t>
            </a:r>
          </a:p>
          <a:p>
            <a:pPr lvl="2" eaLnBrk="1" hangingPunct="1"/>
            <a:r>
              <a:rPr lang="en-US" dirty="0" smtClean="0"/>
              <a:t>Database</a:t>
            </a:r>
          </a:p>
          <a:p>
            <a:pPr lvl="2" eaLnBrk="1" hangingPunct="1"/>
            <a:r>
              <a:rPr lang="en-US" dirty="0" smtClean="0"/>
              <a:t>Guidebook/ Pocket Guidebook</a:t>
            </a:r>
          </a:p>
          <a:p>
            <a:r>
              <a:rPr lang="en-US" dirty="0" smtClean="0"/>
              <a:t>Project Final Steps/ Conclusion</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pPr eaLnBrk="1" hangingPunct="1"/>
            <a:r>
              <a:rPr lang="en-US" dirty="0" smtClean="0"/>
              <a:t>Role of the Database of Resources &amp; Tools</a:t>
            </a:r>
          </a:p>
        </p:txBody>
      </p:sp>
      <p:sp>
        <p:nvSpPr>
          <p:cNvPr id="21507" name="Content Placeholder 2"/>
          <p:cNvSpPr>
            <a:spLocks noGrp="1"/>
          </p:cNvSpPr>
          <p:nvPr>
            <p:ph idx="1"/>
          </p:nvPr>
        </p:nvSpPr>
        <p:spPr/>
        <p:txBody>
          <a:bodyPr/>
          <a:lstStyle/>
          <a:p>
            <a:pPr eaLnBrk="1" hangingPunct="1"/>
            <a:r>
              <a:rPr lang="en-US" dirty="0" smtClean="0"/>
              <a:t>Electronic, searchable version of Atlas</a:t>
            </a:r>
          </a:p>
          <a:p>
            <a:pPr lvl="1" eaLnBrk="1" hangingPunct="1"/>
            <a:r>
              <a:rPr lang="en-US" dirty="0" smtClean="0"/>
              <a:t>Normal Search Engine Format</a:t>
            </a:r>
          </a:p>
          <a:p>
            <a:pPr lvl="2"/>
            <a:r>
              <a:rPr lang="en-US" dirty="0" smtClean="0"/>
              <a:t>Modeled after </a:t>
            </a:r>
            <a:r>
              <a:rPr lang="en-US" dirty="0" err="1" smtClean="0"/>
              <a:t>PubMed</a:t>
            </a:r>
            <a:endParaRPr lang="en-US" dirty="0" smtClean="0"/>
          </a:p>
          <a:p>
            <a:pPr lvl="1" eaLnBrk="1" hangingPunct="1"/>
            <a:r>
              <a:rPr lang="en-US" dirty="0" smtClean="0"/>
              <a:t>Benefits</a:t>
            </a:r>
          </a:p>
          <a:p>
            <a:pPr lvl="2" eaLnBrk="1" hangingPunct="1"/>
            <a:r>
              <a:rPr lang="en-US" dirty="0" smtClean="0"/>
              <a:t>Searchable</a:t>
            </a:r>
          </a:p>
          <a:p>
            <a:pPr lvl="2" eaLnBrk="1" hangingPunct="1"/>
            <a:r>
              <a:rPr lang="en-US" dirty="0" smtClean="0"/>
              <a:t>Updatable (Can include the most recent information)</a:t>
            </a:r>
          </a:p>
          <a:p>
            <a:pPr lvl="3" eaLnBrk="1" hangingPunct="1"/>
            <a:r>
              <a:rPr lang="en-US" dirty="0" smtClean="0"/>
              <a:t>“Clip” information from relevant web sites</a:t>
            </a:r>
          </a:p>
          <a:p>
            <a:pPr lvl="3" eaLnBrk="1" hangingPunct="1"/>
            <a:r>
              <a:rPr lang="en-US" dirty="0" smtClean="0"/>
              <a:t>Hyperlinks</a:t>
            </a:r>
          </a:p>
          <a:p>
            <a:pPr lvl="2" eaLnBrk="1" hangingPunct="1"/>
            <a:r>
              <a:rPr lang="en-US" dirty="0" smtClean="0"/>
              <a:t>Web-accessible (potentially)</a:t>
            </a:r>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eaLnBrk="1" hangingPunct="1"/>
            <a:r>
              <a:rPr lang="en-US" dirty="0" smtClean="0"/>
              <a:t>Role of the Guidebook</a:t>
            </a:r>
          </a:p>
        </p:txBody>
      </p:sp>
      <p:sp>
        <p:nvSpPr>
          <p:cNvPr id="18435" name="Content Placeholder 2"/>
          <p:cNvSpPr>
            <a:spLocks noGrp="1"/>
          </p:cNvSpPr>
          <p:nvPr>
            <p:ph idx="1"/>
          </p:nvPr>
        </p:nvSpPr>
        <p:spPr/>
        <p:txBody>
          <a:bodyPr/>
          <a:lstStyle/>
          <a:p>
            <a:pPr eaLnBrk="1" hangingPunct="1">
              <a:defRPr/>
            </a:pPr>
            <a:r>
              <a:rPr lang="en-US" dirty="0" smtClean="0"/>
              <a:t>Supplement the Atlas</a:t>
            </a:r>
          </a:p>
          <a:p>
            <a:pPr eaLnBrk="1" hangingPunct="1">
              <a:defRPr/>
            </a:pPr>
            <a:r>
              <a:rPr lang="en-US" dirty="0" smtClean="0"/>
              <a:t>Assist hospital preparedness coordinators in:</a:t>
            </a:r>
          </a:p>
          <a:p>
            <a:pPr marL="915987" lvl="1" indent="-514350" eaLnBrk="1" hangingPunct="1">
              <a:buFont typeface="+mj-lt"/>
              <a:buAutoNum type="arabicPeriod"/>
              <a:defRPr/>
            </a:pPr>
            <a:r>
              <a:rPr lang="en-US" dirty="0" smtClean="0"/>
              <a:t>Meeting the many requirements for preparedness exercises;</a:t>
            </a:r>
          </a:p>
          <a:p>
            <a:pPr marL="915987" lvl="1" indent="-514350" eaLnBrk="1" hangingPunct="1">
              <a:buFont typeface="+mj-lt"/>
              <a:buAutoNum type="arabicPeriod"/>
              <a:defRPr/>
            </a:pPr>
            <a:r>
              <a:rPr lang="en-US" dirty="0" smtClean="0"/>
              <a:t>The basics of exercise process;</a:t>
            </a:r>
          </a:p>
          <a:p>
            <a:pPr marL="915987" lvl="1" indent="-514350" eaLnBrk="1" hangingPunct="1">
              <a:buFont typeface="Georgia" pitchFamily="18" charset="0"/>
              <a:buNone/>
              <a:defRPr/>
            </a:pPr>
            <a:r>
              <a:rPr lang="en-US" dirty="0" smtClean="0"/>
              <a:t>3.	Using available resources &amp; tools in the exercise process.</a:t>
            </a:r>
          </a:p>
          <a:p>
            <a:pPr marL="915987" lvl="1" indent="-514350" eaLnBrk="1" hangingPunct="1">
              <a:buFont typeface="+mj-lt"/>
              <a:buAutoNum type="arabicPeriod"/>
              <a:defRPr/>
            </a:pPr>
            <a:endParaRPr lang="en-US" dirty="0" smtClean="0"/>
          </a:p>
          <a:p>
            <a:pPr marL="915987" lvl="1" indent="-514350" eaLnBrk="1" hangingPunct="1">
              <a:buFont typeface="+mj-lt"/>
              <a:buAutoNum type="arabicPeriod"/>
              <a:defRPr/>
            </a:pPr>
            <a:endParaRPr lang="en-US" dirty="0" smtClean="0"/>
          </a:p>
          <a:p>
            <a:pPr eaLnBrk="1" hangingPunct="1">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Pocket Guidebook </a:t>
            </a:r>
            <a:endParaRPr lang="en-US" dirty="0"/>
          </a:p>
        </p:txBody>
      </p:sp>
      <p:sp>
        <p:nvSpPr>
          <p:cNvPr id="3" name="Content Placeholder 2"/>
          <p:cNvSpPr>
            <a:spLocks noGrp="1"/>
          </p:cNvSpPr>
          <p:nvPr>
            <p:ph idx="1"/>
          </p:nvPr>
        </p:nvSpPr>
        <p:spPr/>
        <p:txBody>
          <a:bodyPr/>
          <a:lstStyle/>
          <a:p>
            <a:r>
              <a:rPr lang="en-US" dirty="0" smtClean="0"/>
              <a:t>Takes important information from the guidebook </a:t>
            </a:r>
          </a:p>
          <a:p>
            <a:pPr lvl="1"/>
            <a:r>
              <a:rPr lang="en-US" dirty="0" smtClean="0"/>
              <a:t>Checklists</a:t>
            </a:r>
          </a:p>
          <a:p>
            <a:pPr lvl="1"/>
            <a:r>
              <a:rPr lang="en-US" dirty="0" smtClean="0"/>
              <a:t>Critical exercise requirements and standards</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Pocket Guidebook</a:t>
            </a:r>
            <a:endParaRPr lang="en-US" dirty="0"/>
          </a:p>
        </p:txBody>
      </p:sp>
      <p:sp>
        <p:nvSpPr>
          <p:cNvPr id="3" name="Content Placeholder 2"/>
          <p:cNvSpPr>
            <a:spLocks noGrp="1"/>
          </p:cNvSpPr>
          <p:nvPr>
            <p:ph idx="1"/>
          </p:nvPr>
        </p:nvSpPr>
        <p:spPr/>
        <p:txBody>
          <a:bodyPr/>
          <a:lstStyle/>
          <a:p>
            <a:r>
              <a:rPr lang="en-US" dirty="0" smtClean="0"/>
              <a:t>Highlights the essentials of the Guidebook</a:t>
            </a:r>
          </a:p>
          <a:p>
            <a:r>
              <a:rPr lang="en-US" dirty="0" smtClean="0"/>
              <a:t>Includes checklists and key explanations/definitions related to meeting requirements</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Next Steps</a:t>
            </a:r>
            <a:endParaRPr lang="en-US" dirty="0"/>
          </a:p>
        </p:txBody>
      </p:sp>
      <p:sp>
        <p:nvSpPr>
          <p:cNvPr id="3" name="Text Placeholder 2"/>
          <p:cNvSpPr>
            <a:spLocks noGrp="1"/>
          </p:cNvSpPr>
          <p:nvPr>
            <p:ph type="body" idx="1"/>
          </p:nvPr>
        </p:nvSpPr>
        <p:spPr/>
        <p:txBody>
          <a:bodyPr/>
          <a:lstStyle/>
          <a:p>
            <a:r>
              <a:rPr lang="en-US" dirty="0" smtClean="0">
                <a:sym typeface="Wingdings" pitchFamily="2" charset="2"/>
              </a:rPr>
              <a:t> Recommendations, Foreseeable Concerns, Conclusion</a:t>
            </a:r>
            <a:endParaRPr lang="en-US" dirty="0" smtClean="0"/>
          </a:p>
        </p:txBody>
      </p:sp>
      <p:sp>
        <p:nvSpPr>
          <p:cNvPr id="4" name="Slide Number Placeholder 3"/>
          <p:cNvSpPr>
            <a:spLocks noGrp="1"/>
          </p:cNvSpPr>
          <p:nvPr>
            <p:ph type="sldNum" sz="quarter" idx="12"/>
          </p:nvPr>
        </p:nvSpPr>
        <p:spPr/>
        <p:txBody>
          <a:bodyPr/>
          <a:lstStyle/>
          <a:p>
            <a:pPr>
              <a:defRPr/>
            </a:pPr>
            <a:fld id="{64D76621-D0B9-45C7-AC2F-1414628A5057}"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Recommendations</a:t>
            </a:r>
          </a:p>
        </p:txBody>
      </p:sp>
      <p:sp>
        <p:nvSpPr>
          <p:cNvPr id="18435" name="Content Placeholder 2"/>
          <p:cNvSpPr>
            <a:spLocks noGrp="1"/>
          </p:cNvSpPr>
          <p:nvPr>
            <p:ph idx="1"/>
          </p:nvPr>
        </p:nvSpPr>
        <p:spPr/>
        <p:txBody>
          <a:bodyPr/>
          <a:lstStyle/>
          <a:p>
            <a:r>
              <a:rPr lang="en-US" dirty="0" smtClean="0"/>
              <a:t>Electronic Database</a:t>
            </a:r>
          </a:p>
          <a:p>
            <a:pPr lvl="1"/>
            <a:r>
              <a:rPr lang="en-US" dirty="0" smtClean="0"/>
              <a:t>Most end users saw the greatest potential for this product, which is not an original contract deliverable </a:t>
            </a:r>
          </a:p>
          <a:p>
            <a:pPr lvl="1"/>
            <a:r>
              <a:rPr lang="en-US" dirty="0" smtClean="0"/>
              <a:t>Advantages of database over paper report/atlas</a:t>
            </a:r>
          </a:p>
          <a:p>
            <a:pPr lvl="2"/>
            <a:r>
              <a:rPr lang="en-US" dirty="0" smtClean="0"/>
              <a:t>“Living Tool”</a:t>
            </a:r>
          </a:p>
          <a:p>
            <a:endParaRPr lang="en-US" dirty="0" smtClean="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Current Concerns</a:t>
            </a:r>
          </a:p>
        </p:txBody>
      </p:sp>
      <p:sp>
        <p:nvSpPr>
          <p:cNvPr id="18435" name="Content Placeholder 2"/>
          <p:cNvSpPr>
            <a:spLocks noGrp="1"/>
          </p:cNvSpPr>
          <p:nvPr>
            <p:ph idx="1"/>
          </p:nvPr>
        </p:nvSpPr>
        <p:spPr/>
        <p:txBody>
          <a:bodyPr>
            <a:normAutofit fontScale="92500" lnSpcReduction="10000"/>
          </a:bodyPr>
          <a:lstStyle/>
          <a:p>
            <a:r>
              <a:rPr lang="en-US" dirty="0" smtClean="0"/>
              <a:t>Ensuring that all the materials are “living”</a:t>
            </a:r>
          </a:p>
          <a:p>
            <a:pPr lvl="1"/>
            <a:r>
              <a:rPr lang="en-US" dirty="0" smtClean="0"/>
              <a:t>Accreditation Standards updated yearly</a:t>
            </a:r>
          </a:p>
          <a:p>
            <a:pPr lvl="1"/>
            <a:r>
              <a:rPr lang="en-US" dirty="0" smtClean="0"/>
              <a:t>Changes to CMS</a:t>
            </a:r>
          </a:p>
          <a:p>
            <a:pPr lvl="1"/>
            <a:r>
              <a:rPr lang="en-US" dirty="0" smtClean="0"/>
              <a:t>HPP </a:t>
            </a:r>
            <a:r>
              <a:rPr lang="en-US" dirty="0" smtClean="0">
                <a:sym typeface="Wingdings" pitchFamily="2" charset="2"/>
              </a:rPr>
              <a:t> NHPP, used FOA FY2009</a:t>
            </a:r>
          </a:p>
          <a:p>
            <a:pPr lvl="1"/>
            <a:r>
              <a:rPr lang="en-US" dirty="0" smtClean="0">
                <a:sym typeface="Wingdings" pitchFamily="2" charset="2"/>
              </a:rPr>
              <a:t>Who will update/maintain materials</a:t>
            </a:r>
          </a:p>
          <a:p>
            <a:r>
              <a:rPr lang="en-US" dirty="0" smtClean="0"/>
              <a:t>Database</a:t>
            </a:r>
          </a:p>
          <a:p>
            <a:pPr lvl="1"/>
            <a:r>
              <a:rPr lang="en-US" dirty="0" smtClean="0"/>
              <a:t>Weill Cornell sees great potential in this product</a:t>
            </a:r>
          </a:p>
          <a:p>
            <a:pPr lvl="2"/>
            <a:r>
              <a:rPr lang="en-US" dirty="0" smtClean="0"/>
              <a:t>Applied for a no-cost time extension</a:t>
            </a:r>
          </a:p>
          <a:p>
            <a:pPr lvl="2"/>
            <a:r>
              <a:rPr lang="en-US" dirty="0" smtClean="0"/>
              <a:t>Would seek additional funds for development of this product</a:t>
            </a:r>
          </a:p>
          <a:p>
            <a:pPr lvl="1"/>
            <a:r>
              <a:rPr lang="en-US" dirty="0" smtClean="0"/>
              <a:t>Understand ASPR wants an CD database, however the true need is really for a updatable (web-based) system</a:t>
            </a:r>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Report</a:t>
            </a:r>
            <a:endParaRPr lang="en-US" dirty="0"/>
          </a:p>
        </p:txBody>
      </p:sp>
      <p:sp>
        <p:nvSpPr>
          <p:cNvPr id="3" name="Content Placeholder 2"/>
          <p:cNvSpPr>
            <a:spLocks noGrp="1"/>
          </p:cNvSpPr>
          <p:nvPr>
            <p:ph idx="1"/>
          </p:nvPr>
        </p:nvSpPr>
        <p:spPr/>
        <p:txBody>
          <a:bodyPr/>
          <a:lstStyle/>
          <a:p>
            <a:r>
              <a:rPr lang="en-US" dirty="0" smtClean="0"/>
              <a:t>Submitting with deliverables on Sept. 29, 2009 (unless extension approved)</a:t>
            </a:r>
          </a:p>
          <a:p>
            <a:r>
              <a:rPr lang="en-US" dirty="0" smtClean="0"/>
              <a:t>Final Report will include:</a:t>
            </a:r>
          </a:p>
          <a:p>
            <a:pPr lvl="1"/>
            <a:r>
              <a:rPr lang="en-US" dirty="0" smtClean="0"/>
              <a:t>Project Methodology</a:t>
            </a:r>
          </a:p>
          <a:p>
            <a:pPr lvl="1"/>
            <a:r>
              <a:rPr lang="en-US" dirty="0" smtClean="0"/>
              <a:t>SME Meeting Report</a:t>
            </a:r>
          </a:p>
          <a:p>
            <a:pPr lvl="1"/>
            <a:r>
              <a:rPr lang="en-US" dirty="0" smtClean="0"/>
              <a:t>Findings from DRTFs</a:t>
            </a:r>
          </a:p>
          <a:p>
            <a:pPr lvl="1"/>
            <a:r>
              <a:rPr lang="en-US" dirty="0" smtClean="0"/>
              <a:t>Recommendations to HHS/ASPR/HPP &amp; DHS/HSEEP on implementation &amp; integration issues and other relevant recommendations</a:t>
            </a:r>
            <a:endParaRPr lang="en-US" dirty="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Added	</a:t>
            </a:r>
            <a:endParaRPr lang="en-US" dirty="0"/>
          </a:p>
        </p:txBody>
      </p:sp>
      <p:sp>
        <p:nvSpPr>
          <p:cNvPr id="3" name="Content Placeholder 2"/>
          <p:cNvSpPr>
            <a:spLocks noGrp="1"/>
          </p:cNvSpPr>
          <p:nvPr>
            <p:ph idx="1"/>
          </p:nvPr>
        </p:nvSpPr>
        <p:spPr/>
        <p:txBody>
          <a:bodyPr/>
          <a:lstStyle/>
          <a:p>
            <a:r>
              <a:rPr lang="en-US" dirty="0" smtClean="0"/>
              <a:t>Sample from Atlas</a:t>
            </a:r>
          </a:p>
          <a:p>
            <a:r>
              <a:rPr lang="en-US" dirty="0" smtClean="0"/>
              <a:t>Sample from Guidebook (our old slides)</a:t>
            </a:r>
          </a:p>
          <a:p>
            <a:r>
              <a:rPr lang="en-US" dirty="0" smtClean="0"/>
              <a:t>Full listing from Atlas front material of who was in which </a:t>
            </a:r>
            <a:r>
              <a:rPr lang="en-US" smtClean="0"/>
              <a:t>review group</a:t>
            </a:r>
            <a:endParaRPr lang="en-US"/>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38</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r>
              <a:rPr lang="en-US" b="1" dirty="0" smtClean="0">
                <a:sym typeface="Wingdings" pitchFamily="2" charset="2"/>
              </a:rPr>
              <a:t></a:t>
            </a:r>
            <a:r>
              <a:rPr lang="en-US" dirty="0" smtClean="0">
                <a:sym typeface="Wingdings" pitchFamily="2" charset="2"/>
              </a:rPr>
              <a:t> </a:t>
            </a:r>
            <a:r>
              <a:rPr lang="en-US" dirty="0" smtClean="0"/>
              <a:t>Contract Requirements, Project Purpose, Initial Challenges</a:t>
            </a:r>
          </a:p>
        </p:txBody>
      </p:sp>
      <p:sp>
        <p:nvSpPr>
          <p:cNvPr id="4" name="Slide Number Placeholder 3"/>
          <p:cNvSpPr>
            <a:spLocks noGrp="1"/>
          </p:cNvSpPr>
          <p:nvPr>
            <p:ph type="sldNum" sz="quarter" idx="12"/>
          </p:nvPr>
        </p:nvSpPr>
        <p:spPr/>
        <p:txBody>
          <a:bodyPr/>
          <a:lstStyle/>
          <a:p>
            <a:pPr>
              <a:defRPr/>
            </a:pPr>
            <a:fld id="{64D76621-D0B9-45C7-AC2F-1414628A5057}"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General:</a:t>
            </a:r>
          </a:p>
          <a:p>
            <a:pPr lvl="2"/>
            <a:r>
              <a:rPr lang="en-US" dirty="0" smtClean="0"/>
              <a:t>“Comprehensive, cross-talking reference guide to assist community and hospital partners comprehend and meet the panoply of existing recommendations, requirements, and regulations regarding hospital emergency preparedness exercises within the framework of HSEEP guidance.”</a:t>
            </a:r>
            <a:endParaRPr lang="en-US" dirty="0"/>
          </a:p>
          <a:p>
            <a:r>
              <a:rPr lang="en-US" b="1" u="sng" dirty="0" smtClean="0"/>
              <a:t>Specific:</a:t>
            </a:r>
          </a:p>
          <a:p>
            <a:pPr marL="1161288" lvl="2" indent="-457200">
              <a:buFont typeface="+mj-lt"/>
              <a:buAutoNum type="arabicPeriod"/>
            </a:pPr>
            <a:r>
              <a:rPr lang="en-US" dirty="0" smtClean="0"/>
              <a:t>Review &amp; update Booz Allen Hamilton  environmental scan.</a:t>
            </a:r>
          </a:p>
          <a:p>
            <a:pPr marL="1161288" lvl="2" indent="-457200">
              <a:buFont typeface="+mj-lt"/>
              <a:buAutoNum type="arabicPeriod"/>
            </a:pPr>
            <a:r>
              <a:rPr lang="en-US" dirty="0" smtClean="0"/>
              <a:t>Developing a draft crosswalk of requirements, recommendations &amp; regulations with existing HSEEP guidance.</a:t>
            </a:r>
          </a:p>
          <a:p>
            <a:pPr marL="1161288" lvl="2" indent="-457200">
              <a:buFont typeface="+mj-lt"/>
              <a:buAutoNum type="arabicPeriod"/>
            </a:pPr>
            <a:r>
              <a:rPr lang="en-US" dirty="0" smtClean="0"/>
              <a:t>Review of draft document with a large group of stakeholders</a:t>
            </a:r>
          </a:p>
          <a:p>
            <a:pPr marL="1161288" lvl="2" indent="-457200">
              <a:buFont typeface="+mj-lt"/>
              <a:buAutoNum type="arabicPeriod"/>
            </a:pPr>
            <a:r>
              <a:rPr lang="en-US" dirty="0" smtClean="0"/>
              <a:t>Use-Case with Participating Hospital Planners</a:t>
            </a:r>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Project Purpose</a:t>
            </a:r>
          </a:p>
        </p:txBody>
      </p:sp>
      <p:sp>
        <p:nvSpPr>
          <p:cNvPr id="15363" name="Content Placeholder 2"/>
          <p:cNvSpPr>
            <a:spLocks noGrp="1"/>
          </p:cNvSpPr>
          <p:nvPr>
            <p:ph idx="1"/>
          </p:nvPr>
        </p:nvSpPr>
        <p:spPr/>
        <p:txBody>
          <a:bodyPr>
            <a:normAutofit/>
          </a:bodyPr>
          <a:lstStyle/>
          <a:p>
            <a:r>
              <a:rPr lang="en-US" dirty="0" smtClean="0"/>
              <a:t>Tasked by AHRQ &amp; ASPR to:</a:t>
            </a:r>
          </a:p>
          <a:p>
            <a:pPr lvl="1"/>
            <a:r>
              <a:rPr lang="en-US" dirty="0" smtClean="0"/>
              <a:t>Develop a Resource/Reference Tool  </a:t>
            </a:r>
          </a:p>
          <a:p>
            <a:pPr lvl="2"/>
            <a:r>
              <a:rPr lang="en-US" dirty="0" smtClean="0"/>
              <a:t>Allow hospitals to work with community partners to meet federal exercise requirements &amp; accreditation standards</a:t>
            </a:r>
          </a:p>
          <a:p>
            <a:pPr lvl="2"/>
            <a:r>
              <a:rPr lang="en-US" dirty="0" smtClean="0"/>
              <a:t>Single point of reference for hospital preparedness planners to comprehend multiple Federal &amp; major non-Federal requirements for exercise creation, conduct, and outcome assessment</a:t>
            </a:r>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Initial Challenges Related to Contract</a:t>
            </a:r>
          </a:p>
        </p:txBody>
      </p:sp>
      <p:sp>
        <p:nvSpPr>
          <p:cNvPr id="15363" name="Content Placeholder 2"/>
          <p:cNvSpPr>
            <a:spLocks noGrp="1"/>
          </p:cNvSpPr>
          <p:nvPr>
            <p:ph idx="1"/>
          </p:nvPr>
        </p:nvSpPr>
        <p:spPr/>
        <p:txBody>
          <a:bodyPr>
            <a:normAutofit fontScale="92500" lnSpcReduction="20000"/>
          </a:bodyPr>
          <a:lstStyle/>
          <a:p>
            <a:r>
              <a:rPr lang="en-US" dirty="0" smtClean="0"/>
              <a:t>Developing a crosswalk of the existing requirements, recommendations, and regulations</a:t>
            </a:r>
          </a:p>
          <a:p>
            <a:pPr lvl="1"/>
            <a:r>
              <a:rPr lang="en-US" b="1" i="1" dirty="0" smtClean="0"/>
              <a:t>WMC attempted initially (reviewed in SME Meeting)</a:t>
            </a:r>
          </a:p>
          <a:p>
            <a:r>
              <a:rPr lang="en-US" dirty="0" smtClean="0"/>
              <a:t>Defining “exercise evaluation” within HSEEP</a:t>
            </a:r>
          </a:p>
          <a:p>
            <a:pPr lvl="1"/>
            <a:r>
              <a:rPr lang="en-US" dirty="0" smtClean="0"/>
              <a:t>While contract emphasized just “exercise evaluation,” according to HSEEP &amp; other requirements/standards, evaluation is an integrative part of the exercise process</a:t>
            </a:r>
          </a:p>
          <a:p>
            <a:pPr lvl="1"/>
            <a:r>
              <a:rPr lang="en-US" b="1" i="1" dirty="0" smtClean="0">
                <a:sym typeface="Wingdings" pitchFamily="2" charset="2"/>
              </a:rPr>
              <a:t>WMC decided to focus on entire exercise process</a:t>
            </a:r>
            <a:endParaRPr lang="en-US" dirty="0" smtClean="0"/>
          </a:p>
          <a:p>
            <a:r>
              <a:rPr lang="en-US" dirty="0" smtClean="0"/>
              <a:t>Realistic Use-Case/Implementation of WMC materials</a:t>
            </a:r>
          </a:p>
          <a:p>
            <a:pPr lvl="1"/>
            <a:r>
              <a:rPr lang="en-US" dirty="0" smtClean="0"/>
              <a:t>Challenging to work with scheduling of hospital exercises</a:t>
            </a:r>
          </a:p>
          <a:p>
            <a:pPr lvl="1"/>
            <a:r>
              <a:rPr lang="en-US" b="1" i="1" dirty="0" smtClean="0"/>
              <a:t>WMC attempted initially (later became part of our Document Review Task Force process)</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Methodology</a:t>
            </a:r>
            <a:endParaRPr lang="en-US" dirty="0"/>
          </a:p>
        </p:txBody>
      </p:sp>
      <p:sp>
        <p:nvSpPr>
          <p:cNvPr id="3" name="Text Placeholder 2"/>
          <p:cNvSpPr>
            <a:spLocks noGrp="1"/>
          </p:cNvSpPr>
          <p:nvPr>
            <p:ph type="body" idx="1"/>
          </p:nvPr>
        </p:nvSpPr>
        <p:spPr>
          <a:xfrm>
            <a:off x="722313" y="3367088"/>
            <a:ext cx="7772400" cy="2195512"/>
          </a:xfrm>
        </p:spPr>
        <p:txBody>
          <a:bodyPr>
            <a:normAutofit/>
          </a:bodyPr>
          <a:lstStyle/>
          <a:p>
            <a:pPr>
              <a:buFont typeface="Arial" pitchFamily="34" charset="0"/>
              <a:buChar char="•"/>
            </a:pPr>
            <a:r>
              <a:rPr lang="en-US" dirty="0" smtClean="0"/>
              <a:t> Initial Kickoff Meeting, Materials Development, SME Meeting, DRTF Meetings</a:t>
            </a:r>
          </a:p>
        </p:txBody>
      </p:sp>
      <p:sp>
        <p:nvSpPr>
          <p:cNvPr id="4" name="Slide Number Placeholder 3"/>
          <p:cNvSpPr>
            <a:spLocks noGrp="1"/>
          </p:cNvSpPr>
          <p:nvPr>
            <p:ph type="sldNum" sz="quarter" idx="12"/>
          </p:nvPr>
        </p:nvSpPr>
        <p:spPr/>
        <p:txBody>
          <a:bodyPr/>
          <a:lstStyle/>
          <a:p>
            <a:pPr>
              <a:defRPr/>
            </a:pPr>
            <a:fld id="{64D76621-D0B9-45C7-AC2F-1414628A5057}" type="slidenum">
              <a:rPr lang="en-US" smtClean="0"/>
              <a:pPr>
                <a:defRPr/>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dirty="0" smtClean="0"/>
              <a:t>Overview: Project Methodology</a:t>
            </a:r>
          </a:p>
        </p:txBody>
      </p:sp>
      <p:sp>
        <p:nvSpPr>
          <p:cNvPr id="16387" name="Content Placeholder 2"/>
          <p:cNvSpPr>
            <a:spLocks noGrp="1"/>
          </p:cNvSpPr>
          <p:nvPr>
            <p:ph idx="1"/>
          </p:nvPr>
        </p:nvSpPr>
        <p:spPr/>
        <p:txBody>
          <a:bodyPr>
            <a:normAutofit/>
          </a:bodyPr>
          <a:lstStyle/>
          <a:p>
            <a:pPr marL="349250" indent="-228600"/>
            <a:r>
              <a:rPr lang="en-US" sz="2400" b="1" dirty="0" smtClean="0"/>
              <a:t>Task 1: Initial Kickoff Meeting (Oct. 2009)</a:t>
            </a:r>
          </a:p>
          <a:p>
            <a:pPr marL="349250" indent="-228600"/>
            <a:r>
              <a:rPr lang="en-US" sz="2400" b="1" dirty="0" smtClean="0"/>
              <a:t>Task 2-3: Subject Matter Expert Meeting</a:t>
            </a:r>
            <a:r>
              <a:rPr lang="en-US" sz="2400" dirty="0" smtClean="0"/>
              <a:t> </a:t>
            </a:r>
            <a:r>
              <a:rPr lang="en-US" sz="2400" b="1" dirty="0" smtClean="0"/>
              <a:t>(April 21, 2009)</a:t>
            </a:r>
            <a:endParaRPr lang="en-US" sz="2400" dirty="0" smtClean="0"/>
          </a:p>
          <a:p>
            <a:pPr marL="349250" indent="-228600"/>
            <a:r>
              <a:rPr lang="en-US" sz="2400" b="1" dirty="0" smtClean="0"/>
              <a:t>Task 4: Development of Materials</a:t>
            </a:r>
          </a:p>
          <a:p>
            <a:pPr marL="907034" lvl="2" indent="-228600"/>
            <a:r>
              <a:rPr lang="en-US" sz="2000" dirty="0" smtClean="0"/>
              <a:t>Phase I: Nov. 2008 – April 2009</a:t>
            </a:r>
          </a:p>
          <a:p>
            <a:pPr marL="907034" lvl="2" indent="-228600"/>
            <a:r>
              <a:rPr lang="en-US" sz="2000" dirty="0" smtClean="0"/>
              <a:t>Phase II: April 2009 – June 2009</a:t>
            </a:r>
          </a:p>
          <a:p>
            <a:pPr marL="907034" lvl="2" indent="-228600"/>
            <a:r>
              <a:rPr lang="en-US" sz="2000" dirty="0" smtClean="0"/>
              <a:t>Phase III: Aug. 2009 – Sept. 2009 </a:t>
            </a:r>
          </a:p>
          <a:p>
            <a:pPr marL="349250" indent="-228600"/>
            <a:r>
              <a:rPr lang="en-US" sz="2400" b="1" dirty="0" smtClean="0"/>
              <a:t>Task 5-6: Document Review Task Forces (June-Aug. 2009)</a:t>
            </a:r>
          </a:p>
          <a:p>
            <a:pPr marL="349250" indent="-228600"/>
            <a:r>
              <a:rPr lang="en-US" sz="2400" b="1" dirty="0" smtClean="0"/>
              <a:t>Task 7-8: Final Report/Briefing</a:t>
            </a:r>
            <a:endParaRPr lang="en-US" dirty="0" smtClean="0"/>
          </a:p>
          <a:p>
            <a:pPr marL="907034" lvl="2" indent="-228600"/>
            <a:r>
              <a:rPr lang="en-US" sz="2000" dirty="0" smtClean="0"/>
              <a:t>Final Briefing: Sept. 11, 2009</a:t>
            </a:r>
          </a:p>
          <a:p>
            <a:pPr marL="907034" lvl="2" indent="-228600"/>
            <a:r>
              <a:rPr lang="en-US" sz="2000" dirty="0" smtClean="0"/>
              <a:t>Final Report: Sept. 29, 2009</a:t>
            </a:r>
          </a:p>
          <a:p>
            <a:pPr marL="622300" indent="-514350">
              <a:buFont typeface="Trebuchet MS" pitchFamily="34" charset="0"/>
              <a:buAutoNum type="arabicPeriod"/>
            </a:pPr>
            <a:endParaRPr lang="en-US" dirty="0" smtClean="0"/>
          </a:p>
        </p:txBody>
      </p:sp>
      <p:sp>
        <p:nvSpPr>
          <p:cNvPr id="4" name="Slide Number Placeholder 3"/>
          <p:cNvSpPr>
            <a:spLocks noGrp="1"/>
          </p:cNvSpPr>
          <p:nvPr>
            <p:ph type="sldNum" sz="quarter" idx="12"/>
          </p:nvPr>
        </p:nvSpPr>
        <p:spPr/>
        <p:txBody>
          <a:bodyPr/>
          <a:lstStyle/>
          <a:p>
            <a:pPr>
              <a:defRPr/>
            </a:pPr>
            <a:fld id="{D769220C-E123-4A37-BB73-9D4E683FAB00}" type="slidenum">
              <a:rPr lang="en-US" smtClean="0"/>
              <a:pPr>
                <a:defRPr/>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ornell Red">
      <a:dk1>
        <a:sysClr val="windowText" lastClr="000000"/>
      </a:dk1>
      <a:lt1>
        <a:sysClr val="window" lastClr="FFFFFF"/>
      </a:lt1>
      <a:dk2>
        <a:srgbClr val="323232"/>
      </a:dk2>
      <a:lt2>
        <a:srgbClr val="E3DED1"/>
      </a:lt2>
      <a:accent1>
        <a:srgbClr val="3B0E14"/>
      </a:accent1>
      <a:accent2>
        <a:srgbClr val="771E28"/>
      </a:accent2>
      <a:accent3>
        <a:srgbClr val="464646"/>
      </a:accent3>
      <a:accent4>
        <a:srgbClr val="A02837"/>
      </a:accent4>
      <a:accent5>
        <a:srgbClr val="5F5F5F"/>
      </a:accent5>
      <a:accent6>
        <a:srgbClr val="DA747F"/>
      </a:accent6>
      <a:hlink>
        <a:srgbClr val="7F7F7F"/>
      </a:hlink>
      <a:folHlink>
        <a:srgbClr val="32323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15015</TotalTime>
  <Words>2261</Words>
  <Application>Microsoft Macintosh PowerPoint</Application>
  <PresentationFormat>On-screen Show (4:3)</PresentationFormat>
  <Paragraphs>396</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Urban</vt:lpstr>
      <vt:lpstr>Hospital Preparedness Exercises Resource Guidebook   </vt:lpstr>
      <vt:lpstr>Our Team</vt:lpstr>
      <vt:lpstr>Overview of Final Briefing</vt:lpstr>
      <vt:lpstr>Introduction</vt:lpstr>
      <vt:lpstr>Contract Requirements</vt:lpstr>
      <vt:lpstr>Project Purpose</vt:lpstr>
      <vt:lpstr>Initial Challenges Related to Contract</vt:lpstr>
      <vt:lpstr>Project Methodology</vt:lpstr>
      <vt:lpstr>Overview: Project Methodology</vt:lpstr>
      <vt:lpstr>Task 1: Initial Kickoff Meeting (Summary)</vt:lpstr>
      <vt:lpstr>Task 4: Development of Materials (Phase I)</vt:lpstr>
      <vt:lpstr>Task 2-3: SME Meeting (Summary)</vt:lpstr>
      <vt:lpstr>Task 2-3: SME Meeting Outcomes (Cont’d)</vt:lpstr>
      <vt:lpstr>Task 2-3: SME Meeting (WMC decisions)</vt:lpstr>
      <vt:lpstr>Task 4: Development of Materials (Phase II)</vt:lpstr>
      <vt:lpstr>Task 5-6: DRTF Meeting (Summary)</vt:lpstr>
      <vt:lpstr>Task 5-6: DRTF #1, Nebraska (June 2009) Overview</vt:lpstr>
      <vt:lpstr>Task 5-6: DRTF #1, Nebraska (June 2009) Summary of Feedback</vt:lpstr>
      <vt:lpstr>Task 5-6: DRTF #2, New York (July 2009) Overview</vt:lpstr>
      <vt:lpstr>Task 5-6: DRTF #2, New York (July 2009) Summary of Feedback</vt:lpstr>
      <vt:lpstr>Task 5-6: DRTF #3, Georgia (July 2009) Overview</vt:lpstr>
      <vt:lpstr>Task 5-6: DRTF #3, Georgia (July 2009) Summary of Feedback</vt:lpstr>
      <vt:lpstr>Task 5-6: DRTF #4, WA State (Aug. 2009) Overview</vt:lpstr>
      <vt:lpstr>Task 5-6: DRTF #4, WA State (Aug. 2009) Summary of Feedback</vt:lpstr>
      <vt:lpstr>Task 5-6: DRTF #5, California (Aug. 2009) Overview</vt:lpstr>
      <vt:lpstr>Task 5-6: DRTF #5, California (Aug. 2009) Summary of Feedback</vt:lpstr>
      <vt:lpstr>Task 7-8</vt:lpstr>
      <vt:lpstr>Project Deliverables (Walkthrough)</vt:lpstr>
      <vt:lpstr>Role of the Atlas of Resources &amp; Tools</vt:lpstr>
      <vt:lpstr>Role of the Database of Resources &amp; Tools</vt:lpstr>
      <vt:lpstr>Role of the Guidebook</vt:lpstr>
      <vt:lpstr>Role of Pocket Guidebook </vt:lpstr>
      <vt:lpstr>Role of the Pocket Guidebook</vt:lpstr>
      <vt:lpstr>Project Next Steps</vt:lpstr>
      <vt:lpstr>Recommendations</vt:lpstr>
      <vt:lpstr>Current Concerns</vt:lpstr>
      <vt:lpstr>Final Report</vt:lpstr>
      <vt:lpstr>To Be Added </vt:lpstr>
    </vt:vector>
  </TitlesOfParts>
  <Company>WCMC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Preparedness Exercises:  Guidebook &amp; Atlas </dc:title>
  <dc:creator>Melissa A. Cheung</dc:creator>
  <cp:lastModifiedBy>Nathaniel Hupert</cp:lastModifiedBy>
  <cp:revision>32</cp:revision>
  <dcterms:created xsi:type="dcterms:W3CDTF">2009-07-08T13:55:37Z</dcterms:created>
  <dcterms:modified xsi:type="dcterms:W3CDTF">2011-10-28T16:25:58Z</dcterms:modified>
</cp:coreProperties>
</file>